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0.xml" ContentType="application/vnd.openxmlformats-officedocument.presentationml.notesSlide+xml"/>
  <Override PartName="/ppt/notesSlides/notesSlide18.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comments/comment1.xml" ContentType="application/vnd.openxmlformats-officedocument.presentationml.comment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63"/>
  </p:notesMasterIdLst>
  <p:sldIdLst>
    <p:sldId id="256" r:id="rId2"/>
    <p:sldId id="282" r:id="rId3"/>
    <p:sldId id="262" r:id="rId4"/>
    <p:sldId id="263" r:id="rId5"/>
    <p:sldId id="264" r:id="rId6"/>
    <p:sldId id="266" r:id="rId7"/>
    <p:sldId id="258" r:id="rId8"/>
    <p:sldId id="259" r:id="rId9"/>
    <p:sldId id="260" r:id="rId10"/>
    <p:sldId id="261" r:id="rId11"/>
    <p:sldId id="274" r:id="rId12"/>
    <p:sldId id="273" r:id="rId13"/>
    <p:sldId id="311" r:id="rId14"/>
    <p:sldId id="275" r:id="rId15"/>
    <p:sldId id="276" r:id="rId16"/>
    <p:sldId id="279" r:id="rId17"/>
    <p:sldId id="277" r:id="rId18"/>
    <p:sldId id="280" r:id="rId19"/>
    <p:sldId id="283" r:id="rId20"/>
    <p:sldId id="292" r:id="rId21"/>
    <p:sldId id="285" r:id="rId22"/>
    <p:sldId id="291" r:id="rId23"/>
    <p:sldId id="293" r:id="rId24"/>
    <p:sldId id="294" r:id="rId25"/>
    <p:sldId id="286" r:id="rId26"/>
    <p:sldId id="289" r:id="rId27"/>
    <p:sldId id="288" r:id="rId28"/>
    <p:sldId id="290" r:id="rId29"/>
    <p:sldId id="295" r:id="rId30"/>
    <p:sldId id="296" r:id="rId31"/>
    <p:sldId id="310" r:id="rId32"/>
    <p:sldId id="297" r:id="rId33"/>
    <p:sldId id="298" r:id="rId34"/>
    <p:sldId id="299" r:id="rId35"/>
    <p:sldId id="309" r:id="rId36"/>
    <p:sldId id="300" r:id="rId37"/>
    <p:sldId id="301" r:id="rId38"/>
    <p:sldId id="302" r:id="rId39"/>
    <p:sldId id="312" r:id="rId40"/>
    <p:sldId id="313" r:id="rId41"/>
    <p:sldId id="305" r:id="rId42"/>
    <p:sldId id="308" r:id="rId43"/>
    <p:sldId id="307" r:id="rId44"/>
    <p:sldId id="306" r:id="rId45"/>
    <p:sldId id="281" r:id="rId46"/>
    <p:sldId id="314" r:id="rId47"/>
    <p:sldId id="315" r:id="rId48"/>
    <p:sldId id="284" r:id="rId49"/>
    <p:sldId id="316" r:id="rId50"/>
    <p:sldId id="287" r:id="rId51"/>
    <p:sldId id="317" r:id="rId52"/>
    <p:sldId id="318" r:id="rId53"/>
    <p:sldId id="319" r:id="rId54"/>
    <p:sldId id="320" r:id="rId55"/>
    <p:sldId id="321" r:id="rId56"/>
    <p:sldId id="322" r:id="rId57"/>
    <p:sldId id="323" r:id="rId58"/>
    <p:sldId id="324" r:id="rId59"/>
    <p:sldId id="325" r:id="rId60"/>
    <p:sldId id="326" r:id="rId61"/>
    <p:sldId id="327" r:id="rId62"/>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goner, Jessica D (DLG)" initials="WJD(" lastIdx="1" clrIdx="0">
    <p:extLst>
      <p:ext uri="{19B8F6BF-5375-455C-9EA6-DF929625EA0E}">
        <p15:presenceInfo xmlns:p15="http://schemas.microsoft.com/office/powerpoint/2012/main" userId="S::jessica.wagoner@ky.gov::2b903b51-6b53-4851-a1e6-f902fdf1c3a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66FF33"/>
    <a:srgbClr val="FF00FF"/>
    <a:srgbClr val="2F55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5" autoAdjust="0"/>
    <p:restoredTop sz="94660"/>
  </p:normalViewPr>
  <p:slideViewPr>
    <p:cSldViewPr snapToGrid="0">
      <p:cViewPr varScale="1">
        <p:scale>
          <a:sx n="90" d="100"/>
          <a:sy n="90" d="100"/>
        </p:scale>
        <p:origin x="240" y="78"/>
      </p:cViewPr>
      <p:guideLst/>
    </p:cSldViewPr>
  </p:slideViewPr>
  <p:notesTextViewPr>
    <p:cViewPr>
      <p:scale>
        <a:sx n="3" d="2"/>
        <a:sy n="3" d="2"/>
      </p:scale>
      <p:origin x="0" y="0"/>
    </p:cViewPr>
  </p:notesTextViewPr>
  <p:notesViewPr>
    <p:cSldViewPr snapToGrid="0">
      <p:cViewPr varScale="1">
        <p:scale>
          <a:sx n="64" d="100"/>
          <a:sy n="64" d="100"/>
        </p:scale>
        <p:origin x="3158" y="67"/>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commentAuthors" Target="commentAuthors.xml"/><Relationship Id="rId69" Type="http://schemas.openxmlformats.org/officeDocument/2006/relationships/customXml" Target="../customXml/item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7-27T13:05:31.964" idx="1">
    <p:pos x="10" y="10"/>
    <p:text/>
    <p:extLst>
      <p:ext uri="{C676402C-5697-4E1C-873F-D02D1690AC5C}">
        <p15:threadingInfo xmlns:p15="http://schemas.microsoft.com/office/powerpoint/2012/main" timeZoneBias="24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CAB762FD-0C57-4DEB-A751-24E6FC586967}" type="datetimeFigureOut">
              <a:rPr lang="en-US" smtClean="0"/>
              <a:t>11/18/2021</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EADDBCF7-8893-40CA-AC54-919729AE6D1F}" type="slidenum">
              <a:rPr lang="en-US" smtClean="0"/>
              <a:t>‹#›</a:t>
            </a:fld>
            <a:endParaRPr lang="en-US"/>
          </a:p>
        </p:txBody>
      </p:sp>
    </p:spTree>
    <p:extLst>
      <p:ext uri="{BB962C8B-B14F-4D97-AF65-F5344CB8AC3E}">
        <p14:creationId xmlns:p14="http://schemas.microsoft.com/office/powerpoint/2010/main" val="1680964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DDBCF7-8893-40CA-AC54-919729AE6D1F}" type="slidenum">
              <a:rPr lang="en-US" smtClean="0"/>
              <a:t>1</a:t>
            </a:fld>
            <a:endParaRPr lang="en-US"/>
          </a:p>
        </p:txBody>
      </p:sp>
    </p:spTree>
    <p:extLst>
      <p:ext uri="{BB962C8B-B14F-4D97-AF65-F5344CB8AC3E}">
        <p14:creationId xmlns:p14="http://schemas.microsoft.com/office/powerpoint/2010/main" val="9523205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DDBCF7-8893-40CA-AC54-919729AE6D1F}" type="slidenum">
              <a:rPr lang="en-US" smtClean="0"/>
              <a:t>10</a:t>
            </a:fld>
            <a:endParaRPr lang="en-US"/>
          </a:p>
        </p:txBody>
      </p:sp>
    </p:spTree>
    <p:extLst>
      <p:ext uri="{BB962C8B-B14F-4D97-AF65-F5344CB8AC3E}">
        <p14:creationId xmlns:p14="http://schemas.microsoft.com/office/powerpoint/2010/main" val="18506493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DDBCF7-8893-40CA-AC54-919729AE6D1F}" type="slidenum">
              <a:rPr lang="en-US" smtClean="0"/>
              <a:t>11</a:t>
            </a:fld>
            <a:endParaRPr lang="en-US"/>
          </a:p>
        </p:txBody>
      </p:sp>
    </p:spTree>
    <p:extLst>
      <p:ext uri="{BB962C8B-B14F-4D97-AF65-F5344CB8AC3E}">
        <p14:creationId xmlns:p14="http://schemas.microsoft.com/office/powerpoint/2010/main" val="14795826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DDBCF7-8893-40CA-AC54-919729AE6D1F}" type="slidenum">
              <a:rPr lang="en-US" smtClean="0"/>
              <a:t>12</a:t>
            </a:fld>
            <a:endParaRPr lang="en-US"/>
          </a:p>
        </p:txBody>
      </p:sp>
    </p:spTree>
    <p:extLst>
      <p:ext uri="{BB962C8B-B14F-4D97-AF65-F5344CB8AC3E}">
        <p14:creationId xmlns:p14="http://schemas.microsoft.com/office/powerpoint/2010/main" val="16479943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DDBCF7-8893-40CA-AC54-919729AE6D1F}" type="slidenum">
              <a:rPr lang="en-US" smtClean="0"/>
              <a:t>13</a:t>
            </a:fld>
            <a:endParaRPr lang="en-US"/>
          </a:p>
        </p:txBody>
      </p:sp>
    </p:spTree>
    <p:extLst>
      <p:ext uri="{BB962C8B-B14F-4D97-AF65-F5344CB8AC3E}">
        <p14:creationId xmlns:p14="http://schemas.microsoft.com/office/powerpoint/2010/main" val="27992626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DDBCF7-8893-40CA-AC54-919729AE6D1F}" type="slidenum">
              <a:rPr lang="en-US" smtClean="0"/>
              <a:t>14</a:t>
            </a:fld>
            <a:endParaRPr lang="en-US"/>
          </a:p>
        </p:txBody>
      </p:sp>
    </p:spTree>
    <p:extLst>
      <p:ext uri="{BB962C8B-B14F-4D97-AF65-F5344CB8AC3E}">
        <p14:creationId xmlns:p14="http://schemas.microsoft.com/office/powerpoint/2010/main" val="15707170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DDBCF7-8893-40CA-AC54-919729AE6D1F}" type="slidenum">
              <a:rPr lang="en-US" smtClean="0"/>
              <a:t>15</a:t>
            </a:fld>
            <a:endParaRPr lang="en-US"/>
          </a:p>
        </p:txBody>
      </p:sp>
    </p:spTree>
    <p:extLst>
      <p:ext uri="{BB962C8B-B14F-4D97-AF65-F5344CB8AC3E}">
        <p14:creationId xmlns:p14="http://schemas.microsoft.com/office/powerpoint/2010/main" val="32893756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DDBCF7-8893-40CA-AC54-919729AE6D1F}" type="slidenum">
              <a:rPr lang="en-US" smtClean="0"/>
              <a:t>16</a:t>
            </a:fld>
            <a:endParaRPr lang="en-US"/>
          </a:p>
        </p:txBody>
      </p:sp>
    </p:spTree>
    <p:extLst>
      <p:ext uri="{BB962C8B-B14F-4D97-AF65-F5344CB8AC3E}">
        <p14:creationId xmlns:p14="http://schemas.microsoft.com/office/powerpoint/2010/main" val="41513097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DDBCF7-8893-40CA-AC54-919729AE6D1F}" type="slidenum">
              <a:rPr lang="en-US" smtClean="0"/>
              <a:t>17</a:t>
            </a:fld>
            <a:endParaRPr lang="en-US"/>
          </a:p>
        </p:txBody>
      </p:sp>
    </p:spTree>
    <p:extLst>
      <p:ext uri="{BB962C8B-B14F-4D97-AF65-F5344CB8AC3E}">
        <p14:creationId xmlns:p14="http://schemas.microsoft.com/office/powerpoint/2010/main" val="9862744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DDBCF7-8893-40CA-AC54-919729AE6D1F}" type="slidenum">
              <a:rPr lang="en-US" smtClean="0"/>
              <a:t>18</a:t>
            </a:fld>
            <a:endParaRPr lang="en-US"/>
          </a:p>
        </p:txBody>
      </p:sp>
    </p:spTree>
    <p:extLst>
      <p:ext uri="{BB962C8B-B14F-4D97-AF65-F5344CB8AC3E}">
        <p14:creationId xmlns:p14="http://schemas.microsoft.com/office/powerpoint/2010/main" val="7577352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DDBCF7-8893-40CA-AC54-919729AE6D1F}" type="slidenum">
              <a:rPr lang="en-US" smtClean="0"/>
              <a:t>19</a:t>
            </a:fld>
            <a:endParaRPr lang="en-US"/>
          </a:p>
        </p:txBody>
      </p:sp>
    </p:spTree>
    <p:extLst>
      <p:ext uri="{BB962C8B-B14F-4D97-AF65-F5344CB8AC3E}">
        <p14:creationId xmlns:p14="http://schemas.microsoft.com/office/powerpoint/2010/main" val="1981357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DDBCF7-8893-40CA-AC54-919729AE6D1F}" type="slidenum">
              <a:rPr lang="en-US" smtClean="0"/>
              <a:t>2</a:t>
            </a:fld>
            <a:endParaRPr lang="en-US"/>
          </a:p>
        </p:txBody>
      </p:sp>
    </p:spTree>
    <p:extLst>
      <p:ext uri="{BB962C8B-B14F-4D97-AF65-F5344CB8AC3E}">
        <p14:creationId xmlns:p14="http://schemas.microsoft.com/office/powerpoint/2010/main" val="36003275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DDBCF7-8893-40CA-AC54-919729AE6D1F}" type="slidenum">
              <a:rPr lang="en-US" smtClean="0"/>
              <a:t>20</a:t>
            </a:fld>
            <a:endParaRPr lang="en-US"/>
          </a:p>
        </p:txBody>
      </p:sp>
    </p:spTree>
    <p:extLst>
      <p:ext uri="{BB962C8B-B14F-4D97-AF65-F5344CB8AC3E}">
        <p14:creationId xmlns:p14="http://schemas.microsoft.com/office/powerpoint/2010/main" val="23187251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DDBCF7-8893-40CA-AC54-919729AE6D1F}" type="slidenum">
              <a:rPr lang="en-US" smtClean="0"/>
              <a:t>21</a:t>
            </a:fld>
            <a:endParaRPr lang="en-US"/>
          </a:p>
        </p:txBody>
      </p:sp>
    </p:spTree>
    <p:extLst>
      <p:ext uri="{BB962C8B-B14F-4D97-AF65-F5344CB8AC3E}">
        <p14:creationId xmlns:p14="http://schemas.microsoft.com/office/powerpoint/2010/main" val="31972525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DDBCF7-8893-40CA-AC54-919729AE6D1F}" type="slidenum">
              <a:rPr lang="en-US" smtClean="0"/>
              <a:t>22</a:t>
            </a:fld>
            <a:endParaRPr lang="en-US"/>
          </a:p>
        </p:txBody>
      </p:sp>
    </p:spTree>
    <p:extLst>
      <p:ext uri="{BB962C8B-B14F-4D97-AF65-F5344CB8AC3E}">
        <p14:creationId xmlns:p14="http://schemas.microsoft.com/office/powerpoint/2010/main" val="8378319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DDBCF7-8893-40CA-AC54-919729AE6D1F}" type="slidenum">
              <a:rPr lang="en-US" smtClean="0"/>
              <a:t>23</a:t>
            </a:fld>
            <a:endParaRPr lang="en-US"/>
          </a:p>
        </p:txBody>
      </p:sp>
    </p:spTree>
    <p:extLst>
      <p:ext uri="{BB962C8B-B14F-4D97-AF65-F5344CB8AC3E}">
        <p14:creationId xmlns:p14="http://schemas.microsoft.com/office/powerpoint/2010/main" val="9599213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DDBCF7-8893-40CA-AC54-919729AE6D1F}" type="slidenum">
              <a:rPr lang="en-US" smtClean="0"/>
              <a:t>24</a:t>
            </a:fld>
            <a:endParaRPr lang="en-US"/>
          </a:p>
        </p:txBody>
      </p:sp>
    </p:spTree>
    <p:extLst>
      <p:ext uri="{BB962C8B-B14F-4D97-AF65-F5344CB8AC3E}">
        <p14:creationId xmlns:p14="http://schemas.microsoft.com/office/powerpoint/2010/main" val="8742179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DDBCF7-8893-40CA-AC54-919729AE6D1F}" type="slidenum">
              <a:rPr lang="en-US" smtClean="0"/>
              <a:t>25</a:t>
            </a:fld>
            <a:endParaRPr lang="en-US"/>
          </a:p>
        </p:txBody>
      </p:sp>
    </p:spTree>
    <p:extLst>
      <p:ext uri="{BB962C8B-B14F-4D97-AF65-F5344CB8AC3E}">
        <p14:creationId xmlns:p14="http://schemas.microsoft.com/office/powerpoint/2010/main" val="22648381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DDBCF7-8893-40CA-AC54-919729AE6D1F}" type="slidenum">
              <a:rPr lang="en-US" smtClean="0"/>
              <a:t>26</a:t>
            </a:fld>
            <a:endParaRPr lang="en-US"/>
          </a:p>
        </p:txBody>
      </p:sp>
    </p:spTree>
    <p:extLst>
      <p:ext uri="{BB962C8B-B14F-4D97-AF65-F5344CB8AC3E}">
        <p14:creationId xmlns:p14="http://schemas.microsoft.com/office/powerpoint/2010/main" val="36224805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DDBCF7-8893-40CA-AC54-919729AE6D1F}" type="slidenum">
              <a:rPr lang="en-US" smtClean="0"/>
              <a:t>27</a:t>
            </a:fld>
            <a:endParaRPr lang="en-US"/>
          </a:p>
        </p:txBody>
      </p:sp>
    </p:spTree>
    <p:extLst>
      <p:ext uri="{BB962C8B-B14F-4D97-AF65-F5344CB8AC3E}">
        <p14:creationId xmlns:p14="http://schemas.microsoft.com/office/powerpoint/2010/main" val="41692307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DDBCF7-8893-40CA-AC54-919729AE6D1F}" type="slidenum">
              <a:rPr lang="en-US" smtClean="0"/>
              <a:t>28</a:t>
            </a:fld>
            <a:endParaRPr lang="en-US"/>
          </a:p>
        </p:txBody>
      </p:sp>
    </p:spTree>
    <p:extLst>
      <p:ext uri="{BB962C8B-B14F-4D97-AF65-F5344CB8AC3E}">
        <p14:creationId xmlns:p14="http://schemas.microsoft.com/office/powerpoint/2010/main" val="15697985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DDBCF7-8893-40CA-AC54-919729AE6D1F}" type="slidenum">
              <a:rPr lang="en-US" smtClean="0"/>
              <a:t>29</a:t>
            </a:fld>
            <a:endParaRPr lang="en-US"/>
          </a:p>
        </p:txBody>
      </p:sp>
    </p:spTree>
    <p:extLst>
      <p:ext uri="{BB962C8B-B14F-4D97-AF65-F5344CB8AC3E}">
        <p14:creationId xmlns:p14="http://schemas.microsoft.com/office/powerpoint/2010/main" val="1581576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DDBCF7-8893-40CA-AC54-919729AE6D1F}" type="slidenum">
              <a:rPr lang="en-US" smtClean="0"/>
              <a:t>3</a:t>
            </a:fld>
            <a:endParaRPr lang="en-US"/>
          </a:p>
        </p:txBody>
      </p:sp>
    </p:spTree>
    <p:extLst>
      <p:ext uri="{BB962C8B-B14F-4D97-AF65-F5344CB8AC3E}">
        <p14:creationId xmlns:p14="http://schemas.microsoft.com/office/powerpoint/2010/main" val="1861085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DDBCF7-8893-40CA-AC54-919729AE6D1F}" type="slidenum">
              <a:rPr lang="en-US" smtClean="0"/>
              <a:t>30</a:t>
            </a:fld>
            <a:endParaRPr lang="en-US"/>
          </a:p>
        </p:txBody>
      </p:sp>
    </p:spTree>
    <p:extLst>
      <p:ext uri="{BB962C8B-B14F-4D97-AF65-F5344CB8AC3E}">
        <p14:creationId xmlns:p14="http://schemas.microsoft.com/office/powerpoint/2010/main" val="4139160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DDBCF7-8893-40CA-AC54-919729AE6D1F}" type="slidenum">
              <a:rPr lang="en-US" smtClean="0"/>
              <a:t>31</a:t>
            </a:fld>
            <a:endParaRPr lang="en-US"/>
          </a:p>
        </p:txBody>
      </p:sp>
    </p:spTree>
    <p:extLst>
      <p:ext uri="{BB962C8B-B14F-4D97-AF65-F5344CB8AC3E}">
        <p14:creationId xmlns:p14="http://schemas.microsoft.com/office/powerpoint/2010/main" val="31014067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DDBCF7-8893-40CA-AC54-919729AE6D1F}" type="slidenum">
              <a:rPr lang="en-US" smtClean="0"/>
              <a:t>32</a:t>
            </a:fld>
            <a:endParaRPr lang="en-US"/>
          </a:p>
        </p:txBody>
      </p:sp>
    </p:spTree>
    <p:extLst>
      <p:ext uri="{BB962C8B-B14F-4D97-AF65-F5344CB8AC3E}">
        <p14:creationId xmlns:p14="http://schemas.microsoft.com/office/powerpoint/2010/main" val="31793411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DDBCF7-8893-40CA-AC54-919729AE6D1F}" type="slidenum">
              <a:rPr lang="en-US" smtClean="0"/>
              <a:t>33</a:t>
            </a:fld>
            <a:endParaRPr lang="en-US"/>
          </a:p>
        </p:txBody>
      </p:sp>
    </p:spTree>
    <p:extLst>
      <p:ext uri="{BB962C8B-B14F-4D97-AF65-F5344CB8AC3E}">
        <p14:creationId xmlns:p14="http://schemas.microsoft.com/office/powerpoint/2010/main" val="27497388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DDBCF7-8893-40CA-AC54-919729AE6D1F}" type="slidenum">
              <a:rPr lang="en-US" smtClean="0"/>
              <a:t>34</a:t>
            </a:fld>
            <a:endParaRPr lang="en-US"/>
          </a:p>
        </p:txBody>
      </p:sp>
    </p:spTree>
    <p:extLst>
      <p:ext uri="{BB962C8B-B14F-4D97-AF65-F5344CB8AC3E}">
        <p14:creationId xmlns:p14="http://schemas.microsoft.com/office/powerpoint/2010/main" val="27205576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DDBCF7-8893-40CA-AC54-919729AE6D1F}" type="slidenum">
              <a:rPr lang="en-US" smtClean="0"/>
              <a:t>35</a:t>
            </a:fld>
            <a:endParaRPr lang="en-US"/>
          </a:p>
        </p:txBody>
      </p:sp>
    </p:spTree>
    <p:extLst>
      <p:ext uri="{BB962C8B-B14F-4D97-AF65-F5344CB8AC3E}">
        <p14:creationId xmlns:p14="http://schemas.microsoft.com/office/powerpoint/2010/main" val="26046532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DDBCF7-8893-40CA-AC54-919729AE6D1F}" type="slidenum">
              <a:rPr lang="en-US" smtClean="0"/>
              <a:t>36</a:t>
            </a:fld>
            <a:endParaRPr lang="en-US"/>
          </a:p>
        </p:txBody>
      </p:sp>
    </p:spTree>
    <p:extLst>
      <p:ext uri="{BB962C8B-B14F-4D97-AF65-F5344CB8AC3E}">
        <p14:creationId xmlns:p14="http://schemas.microsoft.com/office/powerpoint/2010/main" val="16892088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DDBCF7-8893-40CA-AC54-919729AE6D1F}" type="slidenum">
              <a:rPr lang="en-US" smtClean="0"/>
              <a:t>37</a:t>
            </a:fld>
            <a:endParaRPr lang="en-US"/>
          </a:p>
        </p:txBody>
      </p:sp>
    </p:spTree>
    <p:extLst>
      <p:ext uri="{BB962C8B-B14F-4D97-AF65-F5344CB8AC3E}">
        <p14:creationId xmlns:p14="http://schemas.microsoft.com/office/powerpoint/2010/main" val="4012175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DDBCF7-8893-40CA-AC54-919729AE6D1F}" type="slidenum">
              <a:rPr lang="en-US" smtClean="0"/>
              <a:t>38</a:t>
            </a:fld>
            <a:endParaRPr lang="en-US"/>
          </a:p>
        </p:txBody>
      </p:sp>
    </p:spTree>
    <p:extLst>
      <p:ext uri="{BB962C8B-B14F-4D97-AF65-F5344CB8AC3E}">
        <p14:creationId xmlns:p14="http://schemas.microsoft.com/office/powerpoint/2010/main" val="19415601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DDBCF7-8893-40CA-AC54-919729AE6D1F}" type="slidenum">
              <a:rPr lang="en-US" smtClean="0"/>
              <a:t>39</a:t>
            </a:fld>
            <a:endParaRPr lang="en-US"/>
          </a:p>
        </p:txBody>
      </p:sp>
    </p:spTree>
    <p:extLst>
      <p:ext uri="{BB962C8B-B14F-4D97-AF65-F5344CB8AC3E}">
        <p14:creationId xmlns:p14="http://schemas.microsoft.com/office/powerpoint/2010/main" val="2790185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DDBCF7-8893-40CA-AC54-919729AE6D1F}" type="slidenum">
              <a:rPr lang="en-US" smtClean="0"/>
              <a:t>4</a:t>
            </a:fld>
            <a:endParaRPr lang="en-US"/>
          </a:p>
        </p:txBody>
      </p:sp>
    </p:spTree>
    <p:extLst>
      <p:ext uri="{BB962C8B-B14F-4D97-AF65-F5344CB8AC3E}">
        <p14:creationId xmlns:p14="http://schemas.microsoft.com/office/powerpoint/2010/main" val="13419434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DDBCF7-8893-40CA-AC54-919729AE6D1F}" type="slidenum">
              <a:rPr lang="en-US" smtClean="0"/>
              <a:t>40</a:t>
            </a:fld>
            <a:endParaRPr lang="en-US"/>
          </a:p>
        </p:txBody>
      </p:sp>
    </p:spTree>
    <p:extLst>
      <p:ext uri="{BB962C8B-B14F-4D97-AF65-F5344CB8AC3E}">
        <p14:creationId xmlns:p14="http://schemas.microsoft.com/office/powerpoint/2010/main" val="18812436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DDBCF7-8893-40CA-AC54-919729AE6D1F}" type="slidenum">
              <a:rPr lang="en-US" smtClean="0"/>
              <a:t>41</a:t>
            </a:fld>
            <a:endParaRPr lang="en-US"/>
          </a:p>
        </p:txBody>
      </p:sp>
    </p:spTree>
    <p:extLst>
      <p:ext uri="{BB962C8B-B14F-4D97-AF65-F5344CB8AC3E}">
        <p14:creationId xmlns:p14="http://schemas.microsoft.com/office/powerpoint/2010/main" val="3477277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DDBCF7-8893-40CA-AC54-919729AE6D1F}" type="slidenum">
              <a:rPr lang="en-US" smtClean="0"/>
              <a:t>42</a:t>
            </a:fld>
            <a:endParaRPr lang="en-US"/>
          </a:p>
        </p:txBody>
      </p:sp>
    </p:spTree>
    <p:extLst>
      <p:ext uri="{BB962C8B-B14F-4D97-AF65-F5344CB8AC3E}">
        <p14:creationId xmlns:p14="http://schemas.microsoft.com/office/powerpoint/2010/main" val="5340796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DDBCF7-8893-40CA-AC54-919729AE6D1F}" type="slidenum">
              <a:rPr lang="en-US" smtClean="0"/>
              <a:t>43</a:t>
            </a:fld>
            <a:endParaRPr lang="en-US"/>
          </a:p>
        </p:txBody>
      </p:sp>
    </p:spTree>
    <p:extLst>
      <p:ext uri="{BB962C8B-B14F-4D97-AF65-F5344CB8AC3E}">
        <p14:creationId xmlns:p14="http://schemas.microsoft.com/office/powerpoint/2010/main" val="176385086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DDBCF7-8893-40CA-AC54-919729AE6D1F}" type="slidenum">
              <a:rPr lang="en-US" smtClean="0"/>
              <a:t>44</a:t>
            </a:fld>
            <a:endParaRPr lang="en-US"/>
          </a:p>
        </p:txBody>
      </p:sp>
    </p:spTree>
    <p:extLst>
      <p:ext uri="{BB962C8B-B14F-4D97-AF65-F5344CB8AC3E}">
        <p14:creationId xmlns:p14="http://schemas.microsoft.com/office/powerpoint/2010/main" val="850680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DDBCF7-8893-40CA-AC54-919729AE6D1F}" type="slidenum">
              <a:rPr lang="en-US" smtClean="0"/>
              <a:t>5</a:t>
            </a:fld>
            <a:endParaRPr lang="en-US"/>
          </a:p>
        </p:txBody>
      </p:sp>
    </p:spTree>
    <p:extLst>
      <p:ext uri="{BB962C8B-B14F-4D97-AF65-F5344CB8AC3E}">
        <p14:creationId xmlns:p14="http://schemas.microsoft.com/office/powerpoint/2010/main" val="263892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DDBCF7-8893-40CA-AC54-919729AE6D1F}" type="slidenum">
              <a:rPr lang="en-US" smtClean="0"/>
              <a:t>6</a:t>
            </a:fld>
            <a:endParaRPr lang="en-US"/>
          </a:p>
        </p:txBody>
      </p:sp>
    </p:spTree>
    <p:extLst>
      <p:ext uri="{BB962C8B-B14F-4D97-AF65-F5344CB8AC3E}">
        <p14:creationId xmlns:p14="http://schemas.microsoft.com/office/powerpoint/2010/main" val="42902981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DDBCF7-8893-40CA-AC54-919729AE6D1F}" type="slidenum">
              <a:rPr lang="en-US" smtClean="0"/>
              <a:t>7</a:t>
            </a:fld>
            <a:endParaRPr lang="en-US"/>
          </a:p>
        </p:txBody>
      </p:sp>
    </p:spTree>
    <p:extLst>
      <p:ext uri="{BB962C8B-B14F-4D97-AF65-F5344CB8AC3E}">
        <p14:creationId xmlns:p14="http://schemas.microsoft.com/office/powerpoint/2010/main" val="2004715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DDBCF7-8893-40CA-AC54-919729AE6D1F}" type="slidenum">
              <a:rPr lang="en-US" smtClean="0"/>
              <a:t>8</a:t>
            </a:fld>
            <a:endParaRPr lang="en-US"/>
          </a:p>
        </p:txBody>
      </p:sp>
    </p:spTree>
    <p:extLst>
      <p:ext uri="{BB962C8B-B14F-4D97-AF65-F5344CB8AC3E}">
        <p14:creationId xmlns:p14="http://schemas.microsoft.com/office/powerpoint/2010/main" val="38888702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DDBCF7-8893-40CA-AC54-919729AE6D1F}" type="slidenum">
              <a:rPr lang="en-US" smtClean="0"/>
              <a:t>9</a:t>
            </a:fld>
            <a:endParaRPr lang="en-US"/>
          </a:p>
        </p:txBody>
      </p:sp>
    </p:spTree>
    <p:extLst>
      <p:ext uri="{BB962C8B-B14F-4D97-AF65-F5344CB8AC3E}">
        <p14:creationId xmlns:p14="http://schemas.microsoft.com/office/powerpoint/2010/main" val="3561268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0AD9-B4D2-47CB-B503-D6D878C79EC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CE9B20D-F116-45D1-8A2F-B4E4DB7A42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562F9CC-5723-4C56-9C38-DA25ABDCC0DB}"/>
              </a:ext>
            </a:extLst>
          </p:cNvPr>
          <p:cNvSpPr>
            <a:spLocks noGrp="1"/>
          </p:cNvSpPr>
          <p:nvPr>
            <p:ph type="dt" sz="half" idx="10"/>
          </p:nvPr>
        </p:nvSpPr>
        <p:spPr/>
        <p:txBody>
          <a:bodyPr/>
          <a:lstStyle/>
          <a:p>
            <a:fld id="{979531E9-4B43-48FA-AD08-3A6988FB2B13}" type="datetimeFigureOut">
              <a:rPr lang="en-US" smtClean="0"/>
              <a:t>11/18/2021</a:t>
            </a:fld>
            <a:endParaRPr lang="en-US"/>
          </a:p>
        </p:txBody>
      </p:sp>
      <p:sp>
        <p:nvSpPr>
          <p:cNvPr id="5" name="Footer Placeholder 4">
            <a:extLst>
              <a:ext uri="{FF2B5EF4-FFF2-40B4-BE49-F238E27FC236}">
                <a16:creationId xmlns:a16="http://schemas.microsoft.com/office/drawing/2014/main" id="{897DADED-FE1B-4729-BA50-98CA2D76BE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37DDA2-060E-45E5-884B-F617BF5B4625}"/>
              </a:ext>
            </a:extLst>
          </p:cNvPr>
          <p:cNvSpPr>
            <a:spLocks noGrp="1"/>
          </p:cNvSpPr>
          <p:nvPr>
            <p:ph type="sldNum" sz="quarter" idx="12"/>
          </p:nvPr>
        </p:nvSpPr>
        <p:spPr/>
        <p:txBody>
          <a:bodyPr/>
          <a:lstStyle/>
          <a:p>
            <a:fld id="{008F9ED0-5BA4-4A33-B8B8-7FD80FFE3AC1}" type="slidenum">
              <a:rPr lang="en-US" smtClean="0"/>
              <a:t>‹#›</a:t>
            </a:fld>
            <a:endParaRPr lang="en-US"/>
          </a:p>
        </p:txBody>
      </p:sp>
    </p:spTree>
    <p:extLst>
      <p:ext uri="{BB962C8B-B14F-4D97-AF65-F5344CB8AC3E}">
        <p14:creationId xmlns:p14="http://schemas.microsoft.com/office/powerpoint/2010/main" val="3876895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FC1F4-6D57-4DE6-9445-A70A1CB18F3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2253522-ED88-4FE1-9C83-9D7730319FB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0A9A53-89E5-471E-B50F-8EDF3F1E0501}"/>
              </a:ext>
            </a:extLst>
          </p:cNvPr>
          <p:cNvSpPr>
            <a:spLocks noGrp="1"/>
          </p:cNvSpPr>
          <p:nvPr>
            <p:ph type="dt" sz="half" idx="10"/>
          </p:nvPr>
        </p:nvSpPr>
        <p:spPr/>
        <p:txBody>
          <a:bodyPr/>
          <a:lstStyle/>
          <a:p>
            <a:fld id="{979531E9-4B43-48FA-AD08-3A6988FB2B13}" type="datetimeFigureOut">
              <a:rPr lang="en-US" smtClean="0"/>
              <a:t>11/18/2021</a:t>
            </a:fld>
            <a:endParaRPr lang="en-US"/>
          </a:p>
        </p:txBody>
      </p:sp>
      <p:sp>
        <p:nvSpPr>
          <p:cNvPr id="5" name="Footer Placeholder 4">
            <a:extLst>
              <a:ext uri="{FF2B5EF4-FFF2-40B4-BE49-F238E27FC236}">
                <a16:creationId xmlns:a16="http://schemas.microsoft.com/office/drawing/2014/main" id="{E1F5A470-FB5E-49BE-B1E3-30A1DC08FF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D2938C-E8EA-4EC8-A68D-ABCEBA19744A}"/>
              </a:ext>
            </a:extLst>
          </p:cNvPr>
          <p:cNvSpPr>
            <a:spLocks noGrp="1"/>
          </p:cNvSpPr>
          <p:nvPr>
            <p:ph type="sldNum" sz="quarter" idx="12"/>
          </p:nvPr>
        </p:nvSpPr>
        <p:spPr/>
        <p:txBody>
          <a:bodyPr/>
          <a:lstStyle/>
          <a:p>
            <a:fld id="{008F9ED0-5BA4-4A33-B8B8-7FD80FFE3AC1}" type="slidenum">
              <a:rPr lang="en-US" smtClean="0"/>
              <a:t>‹#›</a:t>
            </a:fld>
            <a:endParaRPr lang="en-US"/>
          </a:p>
        </p:txBody>
      </p:sp>
    </p:spTree>
    <p:extLst>
      <p:ext uri="{BB962C8B-B14F-4D97-AF65-F5344CB8AC3E}">
        <p14:creationId xmlns:p14="http://schemas.microsoft.com/office/powerpoint/2010/main" val="4250681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9167F41-789E-4574-B781-543CBBDEE55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DF1923F-E354-4503-B92D-528EC0D0F33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FA93F1-FCAD-44FF-A2B0-AA72203F5E5D}"/>
              </a:ext>
            </a:extLst>
          </p:cNvPr>
          <p:cNvSpPr>
            <a:spLocks noGrp="1"/>
          </p:cNvSpPr>
          <p:nvPr>
            <p:ph type="dt" sz="half" idx="10"/>
          </p:nvPr>
        </p:nvSpPr>
        <p:spPr/>
        <p:txBody>
          <a:bodyPr/>
          <a:lstStyle/>
          <a:p>
            <a:fld id="{979531E9-4B43-48FA-AD08-3A6988FB2B13}" type="datetimeFigureOut">
              <a:rPr lang="en-US" smtClean="0"/>
              <a:t>11/18/2021</a:t>
            </a:fld>
            <a:endParaRPr lang="en-US"/>
          </a:p>
        </p:txBody>
      </p:sp>
      <p:sp>
        <p:nvSpPr>
          <p:cNvPr id="5" name="Footer Placeholder 4">
            <a:extLst>
              <a:ext uri="{FF2B5EF4-FFF2-40B4-BE49-F238E27FC236}">
                <a16:creationId xmlns:a16="http://schemas.microsoft.com/office/drawing/2014/main" id="{675A65F3-347A-49C4-9552-8F9C36AF80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7D713C-D1FE-430C-8831-30019B50E62E}"/>
              </a:ext>
            </a:extLst>
          </p:cNvPr>
          <p:cNvSpPr>
            <a:spLocks noGrp="1"/>
          </p:cNvSpPr>
          <p:nvPr>
            <p:ph type="sldNum" sz="quarter" idx="12"/>
          </p:nvPr>
        </p:nvSpPr>
        <p:spPr/>
        <p:txBody>
          <a:bodyPr/>
          <a:lstStyle/>
          <a:p>
            <a:fld id="{008F9ED0-5BA4-4A33-B8B8-7FD80FFE3AC1}" type="slidenum">
              <a:rPr lang="en-US" smtClean="0"/>
              <a:t>‹#›</a:t>
            </a:fld>
            <a:endParaRPr lang="en-US"/>
          </a:p>
        </p:txBody>
      </p:sp>
    </p:spTree>
    <p:extLst>
      <p:ext uri="{BB962C8B-B14F-4D97-AF65-F5344CB8AC3E}">
        <p14:creationId xmlns:p14="http://schemas.microsoft.com/office/powerpoint/2010/main" val="3065057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37609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08211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1791C-A1B1-4D50-A2E6-0A01D81998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28EDC8-8FEA-49EB-9D39-7FFD1FAD272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C2B80C-E585-4B46-ADED-7BB8D86EDAB6}"/>
              </a:ext>
            </a:extLst>
          </p:cNvPr>
          <p:cNvSpPr>
            <a:spLocks noGrp="1"/>
          </p:cNvSpPr>
          <p:nvPr>
            <p:ph type="dt" sz="half" idx="10"/>
          </p:nvPr>
        </p:nvSpPr>
        <p:spPr/>
        <p:txBody>
          <a:bodyPr/>
          <a:lstStyle/>
          <a:p>
            <a:fld id="{979531E9-4B43-48FA-AD08-3A6988FB2B13}" type="datetimeFigureOut">
              <a:rPr lang="en-US" smtClean="0"/>
              <a:t>11/18/2021</a:t>
            </a:fld>
            <a:endParaRPr lang="en-US"/>
          </a:p>
        </p:txBody>
      </p:sp>
      <p:sp>
        <p:nvSpPr>
          <p:cNvPr id="5" name="Footer Placeholder 4">
            <a:extLst>
              <a:ext uri="{FF2B5EF4-FFF2-40B4-BE49-F238E27FC236}">
                <a16:creationId xmlns:a16="http://schemas.microsoft.com/office/drawing/2014/main" id="{8F56B8AF-CA69-4D73-A110-862DDD7E10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056B08-A298-4A0F-80BF-27D5B2B8647A}"/>
              </a:ext>
            </a:extLst>
          </p:cNvPr>
          <p:cNvSpPr>
            <a:spLocks noGrp="1"/>
          </p:cNvSpPr>
          <p:nvPr>
            <p:ph type="sldNum" sz="quarter" idx="12"/>
          </p:nvPr>
        </p:nvSpPr>
        <p:spPr/>
        <p:txBody>
          <a:bodyPr/>
          <a:lstStyle/>
          <a:p>
            <a:fld id="{008F9ED0-5BA4-4A33-B8B8-7FD80FFE3AC1}" type="slidenum">
              <a:rPr lang="en-US" smtClean="0"/>
              <a:t>‹#›</a:t>
            </a:fld>
            <a:endParaRPr lang="en-US"/>
          </a:p>
        </p:txBody>
      </p:sp>
    </p:spTree>
    <p:extLst>
      <p:ext uri="{BB962C8B-B14F-4D97-AF65-F5344CB8AC3E}">
        <p14:creationId xmlns:p14="http://schemas.microsoft.com/office/powerpoint/2010/main" val="2540513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45FE3-1E65-4E18-9637-3425B1479D5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53386B7-E5B9-4208-9958-0953CB8D9C8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D215AA-BB28-4BC4-9ED2-E4E75EE5161A}"/>
              </a:ext>
            </a:extLst>
          </p:cNvPr>
          <p:cNvSpPr>
            <a:spLocks noGrp="1"/>
          </p:cNvSpPr>
          <p:nvPr>
            <p:ph type="dt" sz="half" idx="10"/>
          </p:nvPr>
        </p:nvSpPr>
        <p:spPr/>
        <p:txBody>
          <a:bodyPr/>
          <a:lstStyle/>
          <a:p>
            <a:fld id="{EEA07598-4752-4830-A99D-CDF2DF461576}" type="datetimeFigureOut">
              <a:rPr lang="en-US" smtClean="0"/>
              <a:t>11/18/2021</a:t>
            </a:fld>
            <a:endParaRPr lang="en-US"/>
          </a:p>
        </p:txBody>
      </p:sp>
      <p:sp>
        <p:nvSpPr>
          <p:cNvPr id="5" name="Footer Placeholder 4">
            <a:extLst>
              <a:ext uri="{FF2B5EF4-FFF2-40B4-BE49-F238E27FC236}">
                <a16:creationId xmlns:a16="http://schemas.microsoft.com/office/drawing/2014/main" id="{F8A88771-051F-4A1C-ACB3-17C3F44AD7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5ADF57-B2BD-45E0-A67B-64EAEEEC26B3}"/>
              </a:ext>
            </a:extLst>
          </p:cNvPr>
          <p:cNvSpPr>
            <a:spLocks noGrp="1"/>
          </p:cNvSpPr>
          <p:nvPr>
            <p:ph type="sldNum" sz="quarter" idx="12"/>
          </p:nvPr>
        </p:nvSpPr>
        <p:spPr/>
        <p:txBody>
          <a:bodyPr/>
          <a:lstStyle/>
          <a:p>
            <a:fld id="{A073FB59-11F4-4968-9777-47982A535206}" type="slidenum">
              <a:rPr lang="en-US" smtClean="0"/>
              <a:t>‹#›</a:t>
            </a:fld>
            <a:endParaRPr lang="en-US"/>
          </a:p>
        </p:txBody>
      </p:sp>
    </p:spTree>
    <p:extLst>
      <p:ext uri="{BB962C8B-B14F-4D97-AF65-F5344CB8AC3E}">
        <p14:creationId xmlns:p14="http://schemas.microsoft.com/office/powerpoint/2010/main" val="3558751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6D000-FA6F-421B-B059-70E97722E4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1D94A0-C382-40AD-999D-E2011DFF526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4D98F54-7455-4476-84A8-7B00949CB0E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AAC37D-5C61-4334-B7AC-F84FA1B49CB2}"/>
              </a:ext>
            </a:extLst>
          </p:cNvPr>
          <p:cNvSpPr>
            <a:spLocks noGrp="1"/>
          </p:cNvSpPr>
          <p:nvPr>
            <p:ph type="dt" sz="half" idx="10"/>
          </p:nvPr>
        </p:nvSpPr>
        <p:spPr/>
        <p:txBody>
          <a:bodyPr/>
          <a:lstStyle/>
          <a:p>
            <a:fld id="{979531E9-4B43-48FA-AD08-3A6988FB2B13}" type="datetimeFigureOut">
              <a:rPr lang="en-US" smtClean="0"/>
              <a:t>11/18/2021</a:t>
            </a:fld>
            <a:endParaRPr lang="en-US"/>
          </a:p>
        </p:txBody>
      </p:sp>
      <p:sp>
        <p:nvSpPr>
          <p:cNvPr id="6" name="Footer Placeholder 5">
            <a:extLst>
              <a:ext uri="{FF2B5EF4-FFF2-40B4-BE49-F238E27FC236}">
                <a16:creationId xmlns:a16="http://schemas.microsoft.com/office/drawing/2014/main" id="{5C6F4364-9D8D-4BF3-B77E-C0406E92A7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3C341C-1191-4DDE-9FBA-4BE4E40E8333}"/>
              </a:ext>
            </a:extLst>
          </p:cNvPr>
          <p:cNvSpPr>
            <a:spLocks noGrp="1"/>
          </p:cNvSpPr>
          <p:nvPr>
            <p:ph type="sldNum" sz="quarter" idx="12"/>
          </p:nvPr>
        </p:nvSpPr>
        <p:spPr/>
        <p:txBody>
          <a:bodyPr/>
          <a:lstStyle/>
          <a:p>
            <a:fld id="{008F9ED0-5BA4-4A33-B8B8-7FD80FFE3AC1}" type="slidenum">
              <a:rPr lang="en-US" smtClean="0"/>
              <a:t>‹#›</a:t>
            </a:fld>
            <a:endParaRPr lang="en-US"/>
          </a:p>
        </p:txBody>
      </p:sp>
    </p:spTree>
    <p:extLst>
      <p:ext uri="{BB962C8B-B14F-4D97-AF65-F5344CB8AC3E}">
        <p14:creationId xmlns:p14="http://schemas.microsoft.com/office/powerpoint/2010/main" val="3706303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FC19A-47AB-44AB-8E29-CDC3627C79F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8F0AA15-F0C2-40CB-9212-3FB2ADA14B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ECC9F85-3DEA-4919-82F0-D1868AE1B09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A72A25-83E0-4985-AF81-A6547A1851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E26552-9920-45CF-9F7B-AC6E8272979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BA76C78-068F-4987-AB16-DAB52ADAFE5E}"/>
              </a:ext>
            </a:extLst>
          </p:cNvPr>
          <p:cNvSpPr>
            <a:spLocks noGrp="1"/>
          </p:cNvSpPr>
          <p:nvPr>
            <p:ph type="dt" sz="half" idx="10"/>
          </p:nvPr>
        </p:nvSpPr>
        <p:spPr/>
        <p:txBody>
          <a:bodyPr/>
          <a:lstStyle/>
          <a:p>
            <a:fld id="{979531E9-4B43-48FA-AD08-3A6988FB2B13}" type="datetimeFigureOut">
              <a:rPr lang="en-US" smtClean="0"/>
              <a:t>11/18/2021</a:t>
            </a:fld>
            <a:endParaRPr lang="en-US"/>
          </a:p>
        </p:txBody>
      </p:sp>
      <p:sp>
        <p:nvSpPr>
          <p:cNvPr id="8" name="Footer Placeholder 7">
            <a:extLst>
              <a:ext uri="{FF2B5EF4-FFF2-40B4-BE49-F238E27FC236}">
                <a16:creationId xmlns:a16="http://schemas.microsoft.com/office/drawing/2014/main" id="{BFC2FB76-68DD-4755-97DC-D6131BA0136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5A5FEA4-5641-4CBB-A9A9-E02356FE4A0C}"/>
              </a:ext>
            </a:extLst>
          </p:cNvPr>
          <p:cNvSpPr>
            <a:spLocks noGrp="1"/>
          </p:cNvSpPr>
          <p:nvPr>
            <p:ph type="sldNum" sz="quarter" idx="12"/>
          </p:nvPr>
        </p:nvSpPr>
        <p:spPr/>
        <p:txBody>
          <a:bodyPr/>
          <a:lstStyle/>
          <a:p>
            <a:fld id="{008F9ED0-5BA4-4A33-B8B8-7FD80FFE3AC1}" type="slidenum">
              <a:rPr lang="en-US" smtClean="0"/>
              <a:t>‹#›</a:t>
            </a:fld>
            <a:endParaRPr lang="en-US"/>
          </a:p>
        </p:txBody>
      </p:sp>
    </p:spTree>
    <p:extLst>
      <p:ext uri="{BB962C8B-B14F-4D97-AF65-F5344CB8AC3E}">
        <p14:creationId xmlns:p14="http://schemas.microsoft.com/office/powerpoint/2010/main" val="225481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865E7-51C3-42C0-8302-22BC4265F79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402D4A-8D0E-453D-9809-16CE2DA95642}"/>
              </a:ext>
            </a:extLst>
          </p:cNvPr>
          <p:cNvSpPr>
            <a:spLocks noGrp="1"/>
          </p:cNvSpPr>
          <p:nvPr>
            <p:ph type="dt" sz="half" idx="10"/>
          </p:nvPr>
        </p:nvSpPr>
        <p:spPr/>
        <p:txBody>
          <a:bodyPr/>
          <a:lstStyle/>
          <a:p>
            <a:fld id="{979531E9-4B43-48FA-AD08-3A6988FB2B13}" type="datetimeFigureOut">
              <a:rPr lang="en-US" smtClean="0"/>
              <a:t>11/18/2021</a:t>
            </a:fld>
            <a:endParaRPr lang="en-US"/>
          </a:p>
        </p:txBody>
      </p:sp>
      <p:sp>
        <p:nvSpPr>
          <p:cNvPr id="4" name="Footer Placeholder 3">
            <a:extLst>
              <a:ext uri="{FF2B5EF4-FFF2-40B4-BE49-F238E27FC236}">
                <a16:creationId xmlns:a16="http://schemas.microsoft.com/office/drawing/2014/main" id="{153458F7-68A7-4C7D-9197-4C8E55E9479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81E1854-A676-4379-B740-E152AC312754}"/>
              </a:ext>
            </a:extLst>
          </p:cNvPr>
          <p:cNvSpPr>
            <a:spLocks noGrp="1"/>
          </p:cNvSpPr>
          <p:nvPr>
            <p:ph type="sldNum" sz="quarter" idx="12"/>
          </p:nvPr>
        </p:nvSpPr>
        <p:spPr/>
        <p:txBody>
          <a:bodyPr/>
          <a:lstStyle/>
          <a:p>
            <a:fld id="{008F9ED0-5BA4-4A33-B8B8-7FD80FFE3AC1}" type="slidenum">
              <a:rPr lang="en-US" smtClean="0"/>
              <a:t>‹#›</a:t>
            </a:fld>
            <a:endParaRPr lang="en-US"/>
          </a:p>
        </p:txBody>
      </p:sp>
    </p:spTree>
    <p:extLst>
      <p:ext uri="{BB962C8B-B14F-4D97-AF65-F5344CB8AC3E}">
        <p14:creationId xmlns:p14="http://schemas.microsoft.com/office/powerpoint/2010/main" val="999161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B3A0E5-0572-4DBC-88FF-3E7F41806287}"/>
              </a:ext>
            </a:extLst>
          </p:cNvPr>
          <p:cNvSpPr>
            <a:spLocks noGrp="1"/>
          </p:cNvSpPr>
          <p:nvPr>
            <p:ph type="dt" sz="half" idx="10"/>
          </p:nvPr>
        </p:nvSpPr>
        <p:spPr/>
        <p:txBody>
          <a:bodyPr/>
          <a:lstStyle/>
          <a:p>
            <a:fld id="{979531E9-4B43-48FA-AD08-3A6988FB2B13}" type="datetimeFigureOut">
              <a:rPr lang="en-US" smtClean="0"/>
              <a:t>11/18/2021</a:t>
            </a:fld>
            <a:endParaRPr lang="en-US"/>
          </a:p>
        </p:txBody>
      </p:sp>
      <p:sp>
        <p:nvSpPr>
          <p:cNvPr id="3" name="Footer Placeholder 2">
            <a:extLst>
              <a:ext uri="{FF2B5EF4-FFF2-40B4-BE49-F238E27FC236}">
                <a16:creationId xmlns:a16="http://schemas.microsoft.com/office/drawing/2014/main" id="{F028689B-8785-496E-B553-FBBB38E1D94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399A6DB-61C2-4193-9A15-3BAFFFF3E407}"/>
              </a:ext>
            </a:extLst>
          </p:cNvPr>
          <p:cNvSpPr>
            <a:spLocks noGrp="1"/>
          </p:cNvSpPr>
          <p:nvPr>
            <p:ph type="sldNum" sz="quarter" idx="12"/>
          </p:nvPr>
        </p:nvSpPr>
        <p:spPr/>
        <p:txBody>
          <a:bodyPr/>
          <a:lstStyle/>
          <a:p>
            <a:fld id="{008F9ED0-5BA4-4A33-B8B8-7FD80FFE3AC1}" type="slidenum">
              <a:rPr lang="en-US" smtClean="0"/>
              <a:t>‹#›</a:t>
            </a:fld>
            <a:endParaRPr lang="en-US"/>
          </a:p>
        </p:txBody>
      </p:sp>
    </p:spTree>
    <p:extLst>
      <p:ext uri="{BB962C8B-B14F-4D97-AF65-F5344CB8AC3E}">
        <p14:creationId xmlns:p14="http://schemas.microsoft.com/office/powerpoint/2010/main" val="28635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B1318-15C9-4C3A-8F97-418CEF970B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63AEB45-B8A8-498F-9F96-60EF223B0F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A3F6F31-D443-4BD0-8EEA-AF2CF8DCC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14A4D8-9440-489A-A344-10A872F4681D}"/>
              </a:ext>
            </a:extLst>
          </p:cNvPr>
          <p:cNvSpPr>
            <a:spLocks noGrp="1"/>
          </p:cNvSpPr>
          <p:nvPr>
            <p:ph type="dt" sz="half" idx="10"/>
          </p:nvPr>
        </p:nvSpPr>
        <p:spPr/>
        <p:txBody>
          <a:bodyPr/>
          <a:lstStyle/>
          <a:p>
            <a:fld id="{979531E9-4B43-48FA-AD08-3A6988FB2B13}" type="datetimeFigureOut">
              <a:rPr lang="en-US" smtClean="0"/>
              <a:t>11/18/2021</a:t>
            </a:fld>
            <a:endParaRPr lang="en-US"/>
          </a:p>
        </p:txBody>
      </p:sp>
      <p:sp>
        <p:nvSpPr>
          <p:cNvPr id="6" name="Footer Placeholder 5">
            <a:extLst>
              <a:ext uri="{FF2B5EF4-FFF2-40B4-BE49-F238E27FC236}">
                <a16:creationId xmlns:a16="http://schemas.microsoft.com/office/drawing/2014/main" id="{A7C13F40-E056-44AE-A8DC-92533F877C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11CFE8-99AE-4DCE-9D69-89DD74FEEF46}"/>
              </a:ext>
            </a:extLst>
          </p:cNvPr>
          <p:cNvSpPr>
            <a:spLocks noGrp="1"/>
          </p:cNvSpPr>
          <p:nvPr>
            <p:ph type="sldNum" sz="quarter" idx="12"/>
          </p:nvPr>
        </p:nvSpPr>
        <p:spPr/>
        <p:txBody>
          <a:bodyPr/>
          <a:lstStyle/>
          <a:p>
            <a:fld id="{008F9ED0-5BA4-4A33-B8B8-7FD80FFE3AC1}" type="slidenum">
              <a:rPr lang="en-US" smtClean="0"/>
              <a:t>‹#›</a:t>
            </a:fld>
            <a:endParaRPr lang="en-US"/>
          </a:p>
        </p:txBody>
      </p:sp>
    </p:spTree>
    <p:extLst>
      <p:ext uri="{BB962C8B-B14F-4D97-AF65-F5344CB8AC3E}">
        <p14:creationId xmlns:p14="http://schemas.microsoft.com/office/powerpoint/2010/main" val="3385314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56311-8D87-4E2F-BDD4-113733FE1F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07EAEF-9478-4E24-AF36-C4415725DC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D3F304-3995-49DE-8BC3-04FDC9FC67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E1E2C5-D08F-4261-B269-1CB3681C5475}"/>
              </a:ext>
            </a:extLst>
          </p:cNvPr>
          <p:cNvSpPr>
            <a:spLocks noGrp="1"/>
          </p:cNvSpPr>
          <p:nvPr>
            <p:ph type="dt" sz="half" idx="10"/>
          </p:nvPr>
        </p:nvSpPr>
        <p:spPr/>
        <p:txBody>
          <a:bodyPr/>
          <a:lstStyle/>
          <a:p>
            <a:fld id="{979531E9-4B43-48FA-AD08-3A6988FB2B13}" type="datetimeFigureOut">
              <a:rPr lang="en-US" smtClean="0"/>
              <a:t>11/18/2021</a:t>
            </a:fld>
            <a:endParaRPr lang="en-US"/>
          </a:p>
        </p:txBody>
      </p:sp>
      <p:sp>
        <p:nvSpPr>
          <p:cNvPr id="6" name="Footer Placeholder 5">
            <a:extLst>
              <a:ext uri="{FF2B5EF4-FFF2-40B4-BE49-F238E27FC236}">
                <a16:creationId xmlns:a16="http://schemas.microsoft.com/office/drawing/2014/main" id="{1304B638-7A9A-402F-AEA7-77A71CA673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ABC9FE-FB70-4E23-98E8-3E124612F5CB}"/>
              </a:ext>
            </a:extLst>
          </p:cNvPr>
          <p:cNvSpPr>
            <a:spLocks noGrp="1"/>
          </p:cNvSpPr>
          <p:nvPr>
            <p:ph type="sldNum" sz="quarter" idx="12"/>
          </p:nvPr>
        </p:nvSpPr>
        <p:spPr/>
        <p:txBody>
          <a:bodyPr/>
          <a:lstStyle/>
          <a:p>
            <a:fld id="{008F9ED0-5BA4-4A33-B8B8-7FD80FFE3AC1}" type="slidenum">
              <a:rPr lang="en-US" smtClean="0"/>
              <a:t>‹#›</a:t>
            </a:fld>
            <a:endParaRPr lang="en-US"/>
          </a:p>
        </p:txBody>
      </p:sp>
    </p:spTree>
    <p:extLst>
      <p:ext uri="{BB962C8B-B14F-4D97-AF65-F5344CB8AC3E}">
        <p14:creationId xmlns:p14="http://schemas.microsoft.com/office/powerpoint/2010/main" val="4009968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microsoft.com/office/2007/relationships/hdphoto" Target="../media/hdphoto1.wdp"/><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9AFB53B-A18E-4909-954B-A416F3ECAE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8EBA95B-DE92-48E5-86A0-1826B77001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3A3532-C059-4B9B-B7E4-CC7B8C4F62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A07598-4752-4830-A99D-CDF2DF461576}" type="datetimeFigureOut">
              <a:rPr lang="en-US" smtClean="0"/>
              <a:t>11/18/2021</a:t>
            </a:fld>
            <a:endParaRPr lang="en-US"/>
          </a:p>
        </p:txBody>
      </p:sp>
      <p:sp>
        <p:nvSpPr>
          <p:cNvPr id="5" name="Footer Placeholder 4">
            <a:extLst>
              <a:ext uri="{FF2B5EF4-FFF2-40B4-BE49-F238E27FC236}">
                <a16:creationId xmlns:a16="http://schemas.microsoft.com/office/drawing/2014/main" id="{F8B8851D-79C1-49D3-9954-77FDF04D5A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2C4819B-A807-43F2-B351-4B3B69DE4F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73FB59-11F4-4968-9777-47982A535206}" type="slidenum">
              <a:rPr lang="en-US" smtClean="0"/>
              <a:t>‹#›</a:t>
            </a:fld>
            <a:endParaRPr lang="en-US"/>
          </a:p>
        </p:txBody>
      </p:sp>
      <p:pic>
        <p:nvPicPr>
          <p:cNvPr id="7" name="Picture 6" descr="A picture containing text, outdoor, sign&#10;&#10;Description automatically generated">
            <a:extLst>
              <a:ext uri="{FF2B5EF4-FFF2-40B4-BE49-F238E27FC236}">
                <a16:creationId xmlns:a16="http://schemas.microsoft.com/office/drawing/2014/main" id="{1538527D-7386-44D0-9D77-5E2EB1D37FF8}"/>
              </a:ext>
            </a:extLst>
          </p:cNvPr>
          <p:cNvPicPr>
            <a:picLocks noChangeAspect="1"/>
          </p:cNvPicPr>
          <p:nvPr userDrawn="1"/>
        </p:nvPicPr>
        <p:blipFill>
          <a:blip r:embed="rId15">
            <a:alphaModFix amt="35000"/>
            <a:extLst>
              <a:ext uri="{28A0092B-C50C-407E-A947-70E740481C1C}">
                <a14:useLocalDpi xmlns:a14="http://schemas.microsoft.com/office/drawing/2010/main" val="0"/>
              </a:ext>
            </a:extLst>
          </a:blip>
          <a:stretch>
            <a:fillRect/>
          </a:stretch>
        </p:blipFill>
        <p:spPr>
          <a:xfrm>
            <a:off x="4333462" y="5088836"/>
            <a:ext cx="7858538" cy="1645564"/>
          </a:xfrm>
          <a:prstGeom prst="rect">
            <a:avLst/>
          </a:prstGeom>
        </p:spPr>
      </p:pic>
      <p:pic>
        <p:nvPicPr>
          <p:cNvPr id="8" name="Picture 7" descr="Logo&#10;&#10;Description automatically generated">
            <a:extLst>
              <a:ext uri="{FF2B5EF4-FFF2-40B4-BE49-F238E27FC236}">
                <a16:creationId xmlns:a16="http://schemas.microsoft.com/office/drawing/2014/main" id="{65D7C6E7-729E-43E6-A179-B1B03C53A97E}"/>
              </a:ext>
            </a:extLst>
          </p:cNvPr>
          <p:cNvPicPr>
            <a:picLocks noChangeAspect="1"/>
          </p:cNvPicPr>
          <p:nvPr userDrawn="1"/>
        </p:nvPicPr>
        <p:blipFill>
          <a:blip r:embed="rId16">
            <a:extLst>
              <a:ext uri="{BEBA8EAE-BF5A-486C-A8C5-ECC9F3942E4B}">
                <a14:imgProps xmlns:a14="http://schemas.microsoft.com/office/drawing/2010/main">
                  <a14:imgLayer r:embed="rId17">
                    <a14:imgEffect>
                      <a14:colorTemperature colorTemp="59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119270" y="0"/>
            <a:ext cx="2941982" cy="2849218"/>
          </a:xfrm>
          <a:prstGeom prst="ellipse">
            <a:avLst/>
          </a:prstGeom>
          <a:ln>
            <a:noFill/>
          </a:ln>
          <a:effectLst>
            <a:softEdge rad="112500"/>
          </a:effectLst>
        </p:spPr>
      </p:pic>
    </p:spTree>
    <p:extLst>
      <p:ext uri="{BB962C8B-B14F-4D97-AF65-F5344CB8AC3E}">
        <p14:creationId xmlns:p14="http://schemas.microsoft.com/office/powerpoint/2010/main" val="46456942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51" r:id="rId12"/>
    <p:sldLayoutId id="2147483660"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7.emf"/><Relationship Id="rId4" Type="http://schemas.openxmlformats.org/officeDocument/2006/relationships/oleObject" Target="../embeddings/oleObject1.bin"/></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www.kydlgweb.ky.gov/"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kydlgweb.ky.gov/Documents/Training/Participation_Form_Updated_2014.pdf" TargetMode="External"/><Relationship Id="rId2" Type="http://schemas.openxmlformats.org/officeDocument/2006/relationships/hyperlink" Target="https://kydlgweb.ky.gov/Training/16_TrainSearch.cfm"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kydlgweb.ky.gov/Documents/Training/TrainingApprovalRequestformUpdated2012.pdf" TargetMode="External"/><Relationship Id="rId2" Type="http://schemas.openxmlformats.org/officeDocument/2006/relationships/hyperlink" Target="https://kydlgweb.ky.gov/Training/16_TrainSearch.cfm" TargetMode="External"/><Relationship Id="rId1" Type="http://schemas.openxmlformats.org/officeDocument/2006/relationships/slideLayout" Target="../slideLayouts/slideLayout2.xml"/><Relationship Id="rId4" Type="http://schemas.openxmlformats.org/officeDocument/2006/relationships/hyperlink" Target="mailto:wendy.thompson@ky.gov" TargetMode="External"/></Relationships>
</file>

<file path=ppt/slides/_rels/slide5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hyperlink" Target="http://www.kydlgweb.ky.gov/"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kydlgweb.ky.gov/"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0A59220-41E6-43A4-A72E-128DBE12CCBA}"/>
              </a:ext>
            </a:extLst>
          </p:cNvPr>
          <p:cNvSpPr txBox="1"/>
          <p:nvPr/>
        </p:nvSpPr>
        <p:spPr>
          <a:xfrm>
            <a:off x="687762" y="114420"/>
            <a:ext cx="12153089" cy="6771084"/>
          </a:xfrm>
          <a:prstGeom prst="rect">
            <a:avLst/>
          </a:prstGeom>
          <a:noFill/>
        </p:spPr>
        <p:txBody>
          <a:bodyPr wrap="square" rtlCol="0">
            <a:spAutoFit/>
          </a:bodyPr>
          <a:lstStyle/>
          <a:p>
            <a:pPr algn="ctr"/>
            <a:endParaRPr lang="en-US" sz="4800" dirty="0">
              <a:ln>
                <a:solidFill>
                  <a:srgbClr val="002060"/>
                </a:solidFill>
              </a:ln>
              <a:solidFill>
                <a:schemeClr val="bg1">
                  <a:lumMod val="75000"/>
                </a:schemeClr>
              </a:solidFill>
              <a:latin typeface="Century Schoolbook" panose="02040604050505020304" pitchFamily="18" charset="0"/>
            </a:endParaRPr>
          </a:p>
          <a:p>
            <a:pPr algn="ctr"/>
            <a:r>
              <a:rPr lang="en-US" sz="5400" dirty="0">
                <a:solidFill>
                  <a:schemeClr val="bg1"/>
                </a:solidFill>
                <a:latin typeface="Garamond" panose="02020404030301010803" pitchFamily="18" charset="0"/>
                <a:ea typeface="+mj-ea"/>
                <a:cs typeface="+mj-cs"/>
              </a:rPr>
              <a:t>Kentucky County Clerk’s </a:t>
            </a:r>
          </a:p>
          <a:p>
            <a:pPr algn="ctr"/>
            <a:r>
              <a:rPr lang="en-US" sz="5400" u="sng" dirty="0">
                <a:solidFill>
                  <a:schemeClr val="bg1"/>
                </a:solidFill>
                <a:latin typeface="Garamond" panose="02020404030301010803" pitchFamily="18" charset="0"/>
                <a:ea typeface="+mj-ea"/>
                <a:cs typeface="+mj-cs"/>
              </a:rPr>
              <a:t>Association Conference</a:t>
            </a:r>
          </a:p>
          <a:p>
            <a:pPr algn="ctr"/>
            <a:endParaRPr lang="en-US" sz="5400" dirty="0">
              <a:solidFill>
                <a:schemeClr val="bg1"/>
              </a:solidFill>
              <a:latin typeface="Garamond" panose="02020404030301010803" pitchFamily="18" charset="0"/>
              <a:ea typeface="+mj-ea"/>
              <a:cs typeface="+mj-cs"/>
            </a:endParaRPr>
          </a:p>
          <a:p>
            <a:pPr algn="ctr"/>
            <a:r>
              <a:rPr lang="en-US" sz="4800" dirty="0">
                <a:solidFill>
                  <a:schemeClr val="bg1"/>
                </a:solidFill>
                <a:latin typeface="Garamond" panose="02020404030301010803" pitchFamily="18" charset="0"/>
                <a:ea typeface="+mj-ea"/>
                <a:cs typeface="+mj-cs"/>
              </a:rPr>
              <a:t>November 2021</a:t>
            </a:r>
          </a:p>
          <a:p>
            <a:pPr algn="ctr"/>
            <a:endParaRPr lang="en-US" sz="3200" dirty="0">
              <a:solidFill>
                <a:schemeClr val="bg1"/>
              </a:solidFill>
              <a:latin typeface="Garamond" panose="02020404030301010803" pitchFamily="18" charset="0"/>
              <a:ea typeface="+mj-ea"/>
              <a:cs typeface="+mj-cs"/>
            </a:endParaRPr>
          </a:p>
          <a:p>
            <a:pPr algn="ctr"/>
            <a:r>
              <a:rPr lang="en-US" sz="3200" dirty="0">
                <a:solidFill>
                  <a:schemeClr val="bg1"/>
                </a:solidFill>
                <a:latin typeface="Garamond" panose="02020404030301010803" pitchFamily="18" charset="0"/>
                <a:ea typeface="+mj-ea"/>
                <a:cs typeface="+mj-cs"/>
              </a:rPr>
              <a:t>Department for Local Government</a:t>
            </a:r>
          </a:p>
          <a:p>
            <a:pPr algn="ctr"/>
            <a:endParaRPr lang="en-US" sz="3200" dirty="0">
              <a:solidFill>
                <a:schemeClr val="bg1"/>
              </a:solidFill>
              <a:latin typeface="Garamond" panose="02020404030301010803" pitchFamily="18" charset="0"/>
              <a:ea typeface="+mj-ea"/>
              <a:cs typeface="+mj-cs"/>
            </a:endParaRPr>
          </a:p>
          <a:p>
            <a:pPr algn="ctr"/>
            <a:r>
              <a:rPr lang="en-US" sz="3200" dirty="0">
                <a:solidFill>
                  <a:schemeClr val="bg1"/>
                </a:solidFill>
                <a:latin typeface="Garamond" panose="02020404030301010803" pitchFamily="18" charset="0"/>
                <a:ea typeface="+mj-ea"/>
                <a:cs typeface="+mj-cs"/>
              </a:rPr>
              <a:t>Office of Financial Management &amp; Administration</a:t>
            </a:r>
          </a:p>
          <a:p>
            <a:pPr algn="ctr"/>
            <a:endParaRPr lang="en-US" sz="4800" dirty="0">
              <a:ln>
                <a:solidFill>
                  <a:srgbClr val="002060"/>
                </a:solidFill>
              </a:ln>
              <a:solidFill>
                <a:schemeClr val="bg1">
                  <a:lumMod val="75000"/>
                </a:schemeClr>
              </a:solidFill>
              <a:latin typeface="Century Schoolbook" panose="02040604050505020304" pitchFamily="18" charset="0"/>
            </a:endParaRPr>
          </a:p>
        </p:txBody>
      </p:sp>
    </p:spTree>
    <p:extLst>
      <p:ext uri="{BB962C8B-B14F-4D97-AF65-F5344CB8AC3E}">
        <p14:creationId xmlns:p14="http://schemas.microsoft.com/office/powerpoint/2010/main" val="1310651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A557D3-3FFD-4A89-904C-82BF5E5A2464}"/>
              </a:ext>
            </a:extLst>
          </p:cNvPr>
          <p:cNvSpPr>
            <a:spLocks noGrp="1"/>
          </p:cNvSpPr>
          <p:nvPr>
            <p:ph type="title"/>
          </p:nvPr>
        </p:nvSpPr>
        <p:spPr>
          <a:xfrm>
            <a:off x="3537012" y="500062"/>
            <a:ext cx="7816788" cy="1325563"/>
          </a:xfrm>
        </p:spPr>
        <p:txBody>
          <a:bodyPr>
            <a:noAutofit/>
          </a:bodyPr>
          <a:lstStyle/>
          <a:p>
            <a:r>
              <a:rPr lang="en-US" sz="6000" dirty="0">
                <a:solidFill>
                  <a:schemeClr val="bg1"/>
                </a:solidFill>
                <a:latin typeface="Garamond" panose="02020404030301010803" pitchFamily="18" charset="0"/>
              </a:rPr>
              <a:t>Setting Maximum Amounts for Fee Offices</a:t>
            </a:r>
            <a:br>
              <a:rPr lang="en-US" sz="6000" dirty="0">
                <a:solidFill>
                  <a:schemeClr val="bg1"/>
                </a:solidFill>
                <a:latin typeface="Garamond" panose="02020404030301010803" pitchFamily="18" charset="0"/>
              </a:rPr>
            </a:br>
            <a:r>
              <a:rPr lang="en-US" sz="6000" u="sng" dirty="0">
                <a:solidFill>
                  <a:schemeClr val="bg1"/>
                </a:solidFill>
                <a:latin typeface="Garamond" panose="02020404030301010803" pitchFamily="18" charset="0"/>
              </a:rPr>
              <a:t>Deputies and Assistants</a:t>
            </a:r>
          </a:p>
        </p:txBody>
      </p:sp>
      <p:sp>
        <p:nvSpPr>
          <p:cNvPr id="7" name="Content Placeholder 6">
            <a:extLst>
              <a:ext uri="{FF2B5EF4-FFF2-40B4-BE49-F238E27FC236}">
                <a16:creationId xmlns:a16="http://schemas.microsoft.com/office/drawing/2014/main" id="{33FF8CC8-93E8-4036-9EB0-67C2614879B3}"/>
              </a:ext>
            </a:extLst>
          </p:cNvPr>
          <p:cNvSpPr>
            <a:spLocks noGrp="1"/>
          </p:cNvSpPr>
          <p:nvPr>
            <p:ph idx="1"/>
          </p:nvPr>
        </p:nvSpPr>
        <p:spPr>
          <a:xfrm>
            <a:off x="914399" y="1825625"/>
            <a:ext cx="11100391" cy="4351338"/>
          </a:xfrm>
        </p:spPr>
        <p:txBody>
          <a:bodyPr>
            <a:normAutofit/>
          </a:bodyPr>
          <a:lstStyle/>
          <a:p>
            <a:pPr marL="0" indent="0">
              <a:buNone/>
            </a:pPr>
            <a:endParaRPr lang="en-US" dirty="0"/>
          </a:p>
          <a:p>
            <a:pPr marL="0" indent="0">
              <a:buNone/>
            </a:pPr>
            <a:r>
              <a:rPr lang="en-US" sz="3200" dirty="0">
                <a:solidFill>
                  <a:schemeClr val="bg1"/>
                </a:solidFill>
                <a:latin typeface="Garamond" panose="02020404030301010803" pitchFamily="18" charset="0"/>
              </a:rPr>
              <a:t> 	</a:t>
            </a:r>
          </a:p>
          <a:p>
            <a:pPr marL="858838" lvl="2" indent="-346075">
              <a:buFont typeface="Garamond" panose="02020404030301010803" pitchFamily="18" charset="0"/>
              <a:buChar char="□"/>
            </a:pPr>
            <a:r>
              <a:rPr lang="en-US" sz="3000" dirty="0">
                <a:solidFill>
                  <a:schemeClr val="bg1"/>
                </a:solidFill>
                <a:latin typeface="Garamond" panose="02020404030301010803" pitchFamily="18" charset="0"/>
              </a:rPr>
              <a:t> KRS 64.530</a:t>
            </a:r>
          </a:p>
          <a:p>
            <a:pPr lvl="2">
              <a:buFont typeface="Garamond" panose="02020404030301010803" pitchFamily="18" charset="0"/>
              <a:buChar char="□"/>
            </a:pPr>
            <a:endParaRPr lang="en-US" sz="3000" dirty="0">
              <a:solidFill>
                <a:schemeClr val="bg1"/>
              </a:solidFill>
              <a:latin typeface="Garamond" panose="02020404030301010803" pitchFamily="18" charset="0"/>
            </a:endParaRPr>
          </a:p>
          <a:p>
            <a:pPr marL="914400" lvl="2" indent="-401638">
              <a:buFont typeface="Garamond" panose="02020404030301010803" pitchFamily="18" charset="0"/>
              <a:buChar char="□"/>
            </a:pPr>
            <a:r>
              <a:rPr lang="en-US" sz="3000" dirty="0">
                <a:solidFill>
                  <a:schemeClr val="bg1"/>
                </a:solidFill>
                <a:latin typeface="Garamond" panose="02020404030301010803" pitchFamily="18" charset="0"/>
              </a:rPr>
              <a:t>The Fiscal Courts shall fix annually the maximum                                amount including fringe benefits which the County Clerk and Sheriff may expend for deputies and assistants.</a:t>
            </a:r>
          </a:p>
        </p:txBody>
      </p:sp>
    </p:spTree>
    <p:extLst>
      <p:ext uri="{BB962C8B-B14F-4D97-AF65-F5344CB8AC3E}">
        <p14:creationId xmlns:p14="http://schemas.microsoft.com/office/powerpoint/2010/main" val="2663919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A557D3-3FFD-4A89-904C-82BF5E5A2464}"/>
              </a:ext>
            </a:extLst>
          </p:cNvPr>
          <p:cNvSpPr>
            <a:spLocks noGrp="1"/>
          </p:cNvSpPr>
          <p:nvPr>
            <p:ph type="title"/>
          </p:nvPr>
        </p:nvSpPr>
        <p:spPr>
          <a:xfrm>
            <a:off x="3430773" y="-262859"/>
            <a:ext cx="7816788" cy="1325563"/>
          </a:xfrm>
        </p:spPr>
        <p:txBody>
          <a:bodyPr>
            <a:noAutofit/>
          </a:bodyPr>
          <a:lstStyle/>
          <a:p>
            <a:r>
              <a:rPr lang="en-US" sz="6000" u="sng" dirty="0">
                <a:solidFill>
                  <a:schemeClr val="bg1"/>
                </a:solidFill>
                <a:latin typeface="Garamond" panose="02020404030301010803" pitchFamily="18" charset="0"/>
              </a:rPr>
              <a:t>Clerk’s Annual Order</a:t>
            </a:r>
          </a:p>
        </p:txBody>
      </p:sp>
      <p:sp>
        <p:nvSpPr>
          <p:cNvPr id="7" name="Content Placeholder 6">
            <a:extLst>
              <a:ext uri="{FF2B5EF4-FFF2-40B4-BE49-F238E27FC236}">
                <a16:creationId xmlns:a16="http://schemas.microsoft.com/office/drawing/2014/main" id="{33FF8CC8-93E8-4036-9EB0-67C2614879B3}"/>
              </a:ext>
            </a:extLst>
          </p:cNvPr>
          <p:cNvSpPr>
            <a:spLocks noGrp="1"/>
          </p:cNvSpPr>
          <p:nvPr>
            <p:ph idx="1"/>
          </p:nvPr>
        </p:nvSpPr>
        <p:spPr/>
        <p:txBody>
          <a:bodyPr>
            <a:normAutofit/>
          </a:bodyPr>
          <a:lstStyle/>
          <a:p>
            <a:pPr marL="0" indent="0">
              <a:buNone/>
            </a:pPr>
            <a:endParaRPr lang="en-US" dirty="0"/>
          </a:p>
          <a:p>
            <a:pPr marL="0" indent="0">
              <a:buNone/>
            </a:pPr>
            <a:r>
              <a:rPr lang="en-US" sz="3200" dirty="0">
                <a:solidFill>
                  <a:schemeClr val="bg1"/>
                </a:solidFill>
                <a:latin typeface="Garamond" panose="02020404030301010803" pitchFamily="18" charset="0"/>
              </a:rPr>
              <a:t> 	</a:t>
            </a:r>
          </a:p>
        </p:txBody>
      </p:sp>
      <p:pic>
        <p:nvPicPr>
          <p:cNvPr id="2" name="Picture 1">
            <a:extLst>
              <a:ext uri="{FF2B5EF4-FFF2-40B4-BE49-F238E27FC236}">
                <a16:creationId xmlns:a16="http://schemas.microsoft.com/office/drawing/2014/main" id="{2EEE0DCE-DBB1-4901-9E88-AFEC5E6601B1}"/>
              </a:ext>
            </a:extLst>
          </p:cNvPr>
          <p:cNvPicPr>
            <a:picLocks noChangeAspect="1"/>
          </p:cNvPicPr>
          <p:nvPr/>
        </p:nvPicPr>
        <p:blipFill>
          <a:blip r:embed="rId3"/>
          <a:stretch>
            <a:fillRect/>
          </a:stretch>
        </p:blipFill>
        <p:spPr>
          <a:xfrm>
            <a:off x="4316561" y="904240"/>
            <a:ext cx="4776640" cy="5770881"/>
          </a:xfrm>
          <a:prstGeom prst="rect">
            <a:avLst/>
          </a:prstGeom>
        </p:spPr>
      </p:pic>
    </p:spTree>
    <p:extLst>
      <p:ext uri="{BB962C8B-B14F-4D97-AF65-F5344CB8AC3E}">
        <p14:creationId xmlns:p14="http://schemas.microsoft.com/office/powerpoint/2010/main" val="26669665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A557D3-3FFD-4A89-904C-82BF5E5A2464}"/>
              </a:ext>
            </a:extLst>
          </p:cNvPr>
          <p:cNvSpPr>
            <a:spLocks noGrp="1"/>
          </p:cNvSpPr>
          <p:nvPr>
            <p:ph type="title"/>
          </p:nvPr>
        </p:nvSpPr>
        <p:spPr>
          <a:xfrm>
            <a:off x="3537012" y="500062"/>
            <a:ext cx="7816788" cy="1325563"/>
          </a:xfrm>
        </p:spPr>
        <p:txBody>
          <a:bodyPr>
            <a:noAutofit/>
          </a:bodyPr>
          <a:lstStyle/>
          <a:p>
            <a:r>
              <a:rPr lang="en-US" sz="6000" dirty="0">
                <a:solidFill>
                  <a:schemeClr val="bg1"/>
                </a:solidFill>
                <a:latin typeface="Garamond" panose="02020404030301010803" pitchFamily="18" charset="0"/>
              </a:rPr>
              <a:t>Approving Fee </a:t>
            </a:r>
            <a:br>
              <a:rPr lang="en-US" sz="6000" dirty="0">
                <a:solidFill>
                  <a:schemeClr val="bg1"/>
                </a:solidFill>
                <a:latin typeface="Garamond" panose="02020404030301010803" pitchFamily="18" charset="0"/>
              </a:rPr>
            </a:br>
            <a:r>
              <a:rPr lang="en-US" sz="6000" u="sng" dirty="0">
                <a:solidFill>
                  <a:schemeClr val="bg1"/>
                </a:solidFill>
                <a:latin typeface="Garamond" panose="02020404030301010803" pitchFamily="18" charset="0"/>
              </a:rPr>
              <a:t>Office Budgets</a:t>
            </a:r>
          </a:p>
        </p:txBody>
      </p:sp>
      <p:sp>
        <p:nvSpPr>
          <p:cNvPr id="7" name="Content Placeholder 6">
            <a:extLst>
              <a:ext uri="{FF2B5EF4-FFF2-40B4-BE49-F238E27FC236}">
                <a16:creationId xmlns:a16="http://schemas.microsoft.com/office/drawing/2014/main" id="{33FF8CC8-93E8-4036-9EB0-67C2614879B3}"/>
              </a:ext>
            </a:extLst>
          </p:cNvPr>
          <p:cNvSpPr>
            <a:spLocks noGrp="1"/>
          </p:cNvSpPr>
          <p:nvPr>
            <p:ph idx="1"/>
          </p:nvPr>
        </p:nvSpPr>
        <p:spPr>
          <a:xfrm>
            <a:off x="914400" y="1825625"/>
            <a:ext cx="10515600" cy="4351338"/>
          </a:xfrm>
        </p:spPr>
        <p:txBody>
          <a:bodyPr>
            <a:normAutofit/>
          </a:bodyPr>
          <a:lstStyle/>
          <a:p>
            <a:pPr marL="0" indent="0">
              <a:buNone/>
            </a:pPr>
            <a:endParaRPr lang="en-US" dirty="0"/>
          </a:p>
          <a:p>
            <a:pPr marL="0" indent="0">
              <a:buNone/>
            </a:pPr>
            <a:r>
              <a:rPr lang="en-US" sz="3200" dirty="0">
                <a:solidFill>
                  <a:schemeClr val="bg1"/>
                </a:solidFill>
                <a:latin typeface="Garamond" panose="02020404030301010803" pitchFamily="18" charset="0"/>
              </a:rPr>
              <a:t> 	</a:t>
            </a:r>
          </a:p>
          <a:p>
            <a:pPr marL="914400" lvl="2" indent="-403225">
              <a:buFont typeface="Garamond" panose="02020404030301010803" pitchFamily="18" charset="0"/>
              <a:buChar char="□"/>
            </a:pPr>
            <a:r>
              <a:rPr lang="en-US" sz="3200" dirty="0">
                <a:solidFill>
                  <a:schemeClr val="bg1"/>
                </a:solidFill>
                <a:latin typeface="Garamond" panose="02020404030301010803" pitchFamily="18" charset="0"/>
              </a:rPr>
              <a:t>Amount budgeted to receive from the Fiscal Court          on line 4</a:t>
            </a:r>
          </a:p>
          <a:p>
            <a:pPr marL="914400" lvl="2" indent="0">
              <a:buNone/>
            </a:pPr>
            <a:endParaRPr lang="en-US" sz="3200" dirty="0">
              <a:solidFill>
                <a:schemeClr val="bg1"/>
              </a:solidFill>
              <a:latin typeface="Garamond" panose="02020404030301010803" pitchFamily="18" charset="0"/>
            </a:endParaRPr>
          </a:p>
          <a:p>
            <a:pPr marL="914400" lvl="2" indent="-403225">
              <a:buFont typeface="Garamond" panose="02020404030301010803" pitchFamily="18" charset="0"/>
              <a:buChar char="□"/>
            </a:pPr>
            <a:r>
              <a:rPr lang="en-US" sz="3200" dirty="0">
                <a:solidFill>
                  <a:schemeClr val="bg1"/>
                </a:solidFill>
                <a:latin typeface="Garamond" panose="02020404030301010803" pitchFamily="18" charset="0"/>
              </a:rPr>
              <a:t>If the Fiscal Court pays for an item out of the Fiscal Court budget, the same item should not be listed in line 4</a:t>
            </a:r>
          </a:p>
        </p:txBody>
      </p:sp>
    </p:spTree>
    <p:extLst>
      <p:ext uri="{BB962C8B-B14F-4D97-AF65-F5344CB8AC3E}">
        <p14:creationId xmlns:p14="http://schemas.microsoft.com/office/powerpoint/2010/main" val="19103409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A557D3-3FFD-4A89-904C-82BF5E5A2464}"/>
              </a:ext>
            </a:extLst>
          </p:cNvPr>
          <p:cNvSpPr>
            <a:spLocks noGrp="1"/>
          </p:cNvSpPr>
          <p:nvPr>
            <p:ph type="title"/>
          </p:nvPr>
        </p:nvSpPr>
        <p:spPr>
          <a:xfrm>
            <a:off x="3430773" y="-262859"/>
            <a:ext cx="7816788" cy="1325563"/>
          </a:xfrm>
        </p:spPr>
        <p:txBody>
          <a:bodyPr>
            <a:noAutofit/>
          </a:bodyPr>
          <a:lstStyle/>
          <a:p>
            <a:r>
              <a:rPr lang="en-US" sz="6000" u="sng" dirty="0">
                <a:solidFill>
                  <a:schemeClr val="bg1"/>
                </a:solidFill>
                <a:latin typeface="Garamond" panose="02020404030301010803" pitchFamily="18" charset="0"/>
              </a:rPr>
              <a:t>Clerk’s Budget</a:t>
            </a:r>
          </a:p>
        </p:txBody>
      </p:sp>
      <p:sp>
        <p:nvSpPr>
          <p:cNvPr id="7" name="Content Placeholder 6">
            <a:extLst>
              <a:ext uri="{FF2B5EF4-FFF2-40B4-BE49-F238E27FC236}">
                <a16:creationId xmlns:a16="http://schemas.microsoft.com/office/drawing/2014/main" id="{33FF8CC8-93E8-4036-9EB0-67C2614879B3}"/>
              </a:ext>
            </a:extLst>
          </p:cNvPr>
          <p:cNvSpPr>
            <a:spLocks noGrp="1"/>
          </p:cNvSpPr>
          <p:nvPr>
            <p:ph idx="1"/>
          </p:nvPr>
        </p:nvSpPr>
        <p:spPr/>
        <p:txBody>
          <a:bodyPr>
            <a:normAutofit/>
          </a:bodyPr>
          <a:lstStyle/>
          <a:p>
            <a:pPr marL="0" indent="0">
              <a:buNone/>
            </a:pPr>
            <a:endParaRPr lang="en-US" dirty="0"/>
          </a:p>
          <a:p>
            <a:pPr marL="0" indent="0">
              <a:buNone/>
            </a:pPr>
            <a:r>
              <a:rPr lang="en-US" sz="3200" dirty="0">
                <a:solidFill>
                  <a:schemeClr val="bg1"/>
                </a:solidFill>
                <a:latin typeface="Garamond" panose="02020404030301010803" pitchFamily="18" charset="0"/>
              </a:rPr>
              <a:t> 	</a:t>
            </a:r>
          </a:p>
        </p:txBody>
      </p:sp>
      <p:pic>
        <p:nvPicPr>
          <p:cNvPr id="6" name="Content Placeholder 4" descr="Clerk Line 4.JPG">
            <a:extLst>
              <a:ext uri="{FF2B5EF4-FFF2-40B4-BE49-F238E27FC236}">
                <a16:creationId xmlns:a16="http://schemas.microsoft.com/office/drawing/2014/main" id="{F7B4AE58-2A98-4232-B4C4-50349430067E}"/>
              </a:ext>
            </a:extLst>
          </p:cNvPr>
          <p:cNvPicPr>
            <a:picLocks noChangeAspect="1"/>
          </p:cNvPicPr>
          <p:nvPr/>
        </p:nvPicPr>
        <p:blipFill>
          <a:blip r:embed="rId3" cstate="print"/>
          <a:stretch>
            <a:fillRect/>
          </a:stretch>
        </p:blipFill>
        <p:spPr>
          <a:xfrm>
            <a:off x="3430773" y="1062704"/>
            <a:ext cx="8657149" cy="5257800"/>
          </a:xfrm>
          <a:prstGeom prst="rect">
            <a:avLst/>
          </a:prstGeom>
        </p:spPr>
      </p:pic>
    </p:spTree>
    <p:extLst>
      <p:ext uri="{BB962C8B-B14F-4D97-AF65-F5344CB8AC3E}">
        <p14:creationId xmlns:p14="http://schemas.microsoft.com/office/powerpoint/2010/main" val="13386165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A557D3-3FFD-4A89-904C-82BF5E5A2464}"/>
              </a:ext>
            </a:extLst>
          </p:cNvPr>
          <p:cNvSpPr>
            <a:spLocks noGrp="1"/>
          </p:cNvSpPr>
          <p:nvPr>
            <p:ph type="title"/>
          </p:nvPr>
        </p:nvSpPr>
        <p:spPr>
          <a:xfrm>
            <a:off x="3537012" y="500062"/>
            <a:ext cx="7816788" cy="1325563"/>
          </a:xfrm>
        </p:spPr>
        <p:txBody>
          <a:bodyPr>
            <a:noAutofit/>
          </a:bodyPr>
          <a:lstStyle/>
          <a:p>
            <a:r>
              <a:rPr lang="en-US" sz="6000" u="sng" dirty="0">
                <a:solidFill>
                  <a:schemeClr val="bg1"/>
                </a:solidFill>
                <a:latin typeface="Garamond" panose="02020404030301010803" pitchFamily="18" charset="0"/>
              </a:rPr>
              <a:t>Fee Official Support</a:t>
            </a:r>
          </a:p>
        </p:txBody>
      </p:sp>
      <p:sp>
        <p:nvSpPr>
          <p:cNvPr id="7" name="Content Placeholder 6">
            <a:extLst>
              <a:ext uri="{FF2B5EF4-FFF2-40B4-BE49-F238E27FC236}">
                <a16:creationId xmlns:a16="http://schemas.microsoft.com/office/drawing/2014/main" id="{33FF8CC8-93E8-4036-9EB0-67C2614879B3}"/>
              </a:ext>
            </a:extLst>
          </p:cNvPr>
          <p:cNvSpPr>
            <a:spLocks noGrp="1"/>
          </p:cNvSpPr>
          <p:nvPr>
            <p:ph idx="1"/>
          </p:nvPr>
        </p:nvSpPr>
        <p:spPr>
          <a:xfrm>
            <a:off x="914400" y="2144602"/>
            <a:ext cx="10515600" cy="4351338"/>
          </a:xfrm>
        </p:spPr>
        <p:txBody>
          <a:bodyPr>
            <a:normAutofit fontScale="92500" lnSpcReduction="10000"/>
          </a:bodyPr>
          <a:lstStyle/>
          <a:p>
            <a:pPr marL="0" indent="0">
              <a:buNone/>
            </a:pPr>
            <a:endParaRPr lang="en-US" dirty="0"/>
          </a:p>
          <a:p>
            <a:pPr marL="0" indent="0">
              <a:buNone/>
            </a:pPr>
            <a:r>
              <a:rPr lang="en-US" sz="3200" dirty="0">
                <a:solidFill>
                  <a:schemeClr val="bg1"/>
                </a:solidFill>
                <a:latin typeface="Garamond" panose="02020404030301010803" pitchFamily="18" charset="0"/>
              </a:rPr>
              <a:t> 	</a:t>
            </a:r>
          </a:p>
          <a:p>
            <a:pPr marL="914400" lvl="2" indent="-401638">
              <a:buFont typeface="Garamond" panose="02020404030301010803" pitchFamily="18" charset="0"/>
              <a:buChar char="□"/>
            </a:pPr>
            <a:r>
              <a:rPr lang="en-US" sz="3200" dirty="0">
                <a:solidFill>
                  <a:schemeClr val="bg1"/>
                </a:solidFill>
                <a:latin typeface="Garamond" panose="02020404030301010803" pitchFamily="18" charset="0"/>
              </a:rPr>
              <a:t>Fiscal Courts may support County Clerk’s expenses through the payments of claims presented to the Fiscal Court and paid from a properly budgeted line item in the county budget.</a:t>
            </a:r>
          </a:p>
          <a:p>
            <a:pPr marL="914400" lvl="2" indent="-401638">
              <a:buFont typeface="Garamond" panose="02020404030301010803" pitchFamily="18" charset="0"/>
              <a:buChar char="□"/>
            </a:pPr>
            <a:endParaRPr lang="en-US" sz="3200" dirty="0">
              <a:solidFill>
                <a:schemeClr val="bg1"/>
              </a:solidFill>
              <a:latin typeface="Garamond" panose="02020404030301010803" pitchFamily="18" charset="0"/>
            </a:endParaRPr>
          </a:p>
          <a:p>
            <a:pPr marL="914400" lvl="2" indent="-401638">
              <a:buFont typeface="Garamond" panose="02020404030301010803" pitchFamily="18" charset="0"/>
              <a:buChar char="□"/>
            </a:pPr>
            <a:r>
              <a:rPr lang="en-US" sz="3200" dirty="0">
                <a:solidFill>
                  <a:srgbClr val="FFFF00"/>
                </a:solidFill>
                <a:latin typeface="Garamond" panose="02020404030301010803" pitchFamily="18" charset="0"/>
              </a:rPr>
              <a:t>Lump Sum Payments </a:t>
            </a:r>
            <a:r>
              <a:rPr lang="en-US" sz="3200" dirty="0">
                <a:solidFill>
                  <a:schemeClr val="bg1"/>
                </a:solidFill>
                <a:latin typeface="Garamond" panose="02020404030301010803" pitchFamily="18" charset="0"/>
              </a:rPr>
              <a:t>(i.e. prior year excess fee reimbursement to the fee office) are prohibited.</a:t>
            </a:r>
          </a:p>
          <a:p>
            <a:pPr marL="914400" lvl="2" indent="-401638">
              <a:buFont typeface="Garamond" panose="02020404030301010803" pitchFamily="18" charset="0"/>
              <a:buChar char="□"/>
            </a:pPr>
            <a:endParaRPr lang="en-US" sz="3200" dirty="0">
              <a:solidFill>
                <a:schemeClr val="bg1"/>
              </a:solidFill>
              <a:latin typeface="Garamond" panose="02020404030301010803" pitchFamily="18" charset="0"/>
            </a:endParaRPr>
          </a:p>
          <a:p>
            <a:pPr marL="914400" lvl="2" indent="-401638">
              <a:buFont typeface="Garamond" panose="02020404030301010803" pitchFamily="18" charset="0"/>
              <a:buChar char="□"/>
            </a:pPr>
            <a:r>
              <a:rPr lang="en-US" sz="3200" dirty="0">
                <a:solidFill>
                  <a:schemeClr val="bg1"/>
                </a:solidFill>
                <a:latin typeface="Garamond" panose="02020404030301010803" pitchFamily="18" charset="0"/>
              </a:rPr>
              <a:t>KRS 64.710</a:t>
            </a:r>
          </a:p>
        </p:txBody>
      </p:sp>
    </p:spTree>
    <p:extLst>
      <p:ext uri="{BB962C8B-B14F-4D97-AF65-F5344CB8AC3E}">
        <p14:creationId xmlns:p14="http://schemas.microsoft.com/office/powerpoint/2010/main" val="30817096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A557D3-3FFD-4A89-904C-82BF5E5A2464}"/>
              </a:ext>
            </a:extLst>
          </p:cNvPr>
          <p:cNvSpPr>
            <a:spLocks noGrp="1"/>
          </p:cNvSpPr>
          <p:nvPr>
            <p:ph type="title"/>
          </p:nvPr>
        </p:nvSpPr>
        <p:spPr>
          <a:xfrm>
            <a:off x="3537012" y="500062"/>
            <a:ext cx="7816788" cy="1325563"/>
          </a:xfrm>
        </p:spPr>
        <p:txBody>
          <a:bodyPr>
            <a:noAutofit/>
          </a:bodyPr>
          <a:lstStyle/>
          <a:p>
            <a:r>
              <a:rPr lang="en-US" sz="6000" u="sng" dirty="0">
                <a:solidFill>
                  <a:schemeClr val="bg1"/>
                </a:solidFill>
                <a:latin typeface="Garamond" panose="02020404030301010803" pitchFamily="18" charset="0"/>
              </a:rPr>
              <a:t>Handling Public Funds</a:t>
            </a:r>
          </a:p>
        </p:txBody>
      </p:sp>
      <p:sp>
        <p:nvSpPr>
          <p:cNvPr id="7" name="Content Placeholder 6">
            <a:extLst>
              <a:ext uri="{FF2B5EF4-FFF2-40B4-BE49-F238E27FC236}">
                <a16:creationId xmlns:a16="http://schemas.microsoft.com/office/drawing/2014/main" id="{33FF8CC8-93E8-4036-9EB0-67C2614879B3}"/>
              </a:ext>
            </a:extLst>
          </p:cNvPr>
          <p:cNvSpPr>
            <a:spLocks noGrp="1"/>
          </p:cNvSpPr>
          <p:nvPr>
            <p:ph idx="1"/>
          </p:nvPr>
        </p:nvSpPr>
        <p:spPr>
          <a:xfrm>
            <a:off x="914400" y="2144602"/>
            <a:ext cx="10515600" cy="4351338"/>
          </a:xfrm>
        </p:spPr>
        <p:txBody>
          <a:bodyPr>
            <a:normAutofit fontScale="92500" lnSpcReduction="20000"/>
          </a:bodyPr>
          <a:lstStyle/>
          <a:p>
            <a:pPr marL="0" indent="0">
              <a:buNone/>
            </a:pPr>
            <a:endParaRPr lang="en-US" dirty="0"/>
          </a:p>
          <a:p>
            <a:pPr marL="0" indent="0">
              <a:buNone/>
            </a:pPr>
            <a:r>
              <a:rPr lang="en-US" sz="3200" dirty="0">
                <a:solidFill>
                  <a:schemeClr val="bg1"/>
                </a:solidFill>
                <a:latin typeface="Garamond" panose="02020404030301010803" pitchFamily="18" charset="0"/>
              </a:rPr>
              <a:t> 	</a:t>
            </a:r>
            <a:endParaRPr lang="en-US" sz="3500" dirty="0">
              <a:solidFill>
                <a:schemeClr val="bg1"/>
              </a:solidFill>
              <a:latin typeface="Garamond" panose="02020404030301010803" pitchFamily="18" charset="0"/>
            </a:endParaRPr>
          </a:p>
          <a:p>
            <a:pPr marL="914400" lvl="2" indent="-401638">
              <a:buFont typeface="Garamond" panose="02020404030301010803" pitchFamily="18" charset="0"/>
              <a:buChar char="□"/>
            </a:pPr>
            <a:r>
              <a:rPr lang="en-US" sz="3200" dirty="0">
                <a:solidFill>
                  <a:schemeClr val="bg1"/>
                </a:solidFill>
                <a:latin typeface="Garamond" panose="02020404030301010803" pitchFamily="18" charset="0"/>
              </a:rPr>
              <a:t>All accounting systems must comply with the cash basis of accounting</a:t>
            </a:r>
          </a:p>
          <a:p>
            <a:pPr marL="914400" lvl="2" indent="-401638">
              <a:buFont typeface="Garamond" panose="02020404030301010803" pitchFamily="18" charset="0"/>
              <a:buChar char="□"/>
            </a:pPr>
            <a:endParaRPr lang="en-US" sz="3200" dirty="0">
              <a:solidFill>
                <a:schemeClr val="bg1"/>
              </a:solidFill>
              <a:latin typeface="Garamond" panose="02020404030301010803" pitchFamily="18" charset="0"/>
            </a:endParaRPr>
          </a:p>
          <a:p>
            <a:pPr marL="914400" lvl="2" indent="-401638">
              <a:buFont typeface="Garamond" panose="02020404030301010803" pitchFamily="18" charset="0"/>
              <a:buChar char="□"/>
            </a:pPr>
            <a:r>
              <a:rPr lang="en-US" sz="3200" dirty="0">
                <a:solidFill>
                  <a:schemeClr val="bg1"/>
                </a:solidFill>
                <a:latin typeface="Garamond" panose="02020404030301010803" pitchFamily="18" charset="0"/>
              </a:rPr>
              <a:t>Pre-numbered three-part receipt should be issued for all receipts. – KRS 64.840</a:t>
            </a:r>
          </a:p>
          <a:p>
            <a:pPr marL="914400" lvl="2" indent="-401638">
              <a:buFont typeface="Garamond" panose="02020404030301010803" pitchFamily="18" charset="0"/>
              <a:buChar char="□"/>
            </a:pPr>
            <a:endParaRPr lang="en-US" sz="3200" dirty="0">
              <a:solidFill>
                <a:schemeClr val="bg1"/>
              </a:solidFill>
              <a:latin typeface="Garamond" panose="02020404030301010803" pitchFamily="18" charset="0"/>
            </a:endParaRPr>
          </a:p>
          <a:p>
            <a:pPr marL="914400" lvl="2" indent="-401638">
              <a:buFont typeface="Garamond" panose="02020404030301010803" pitchFamily="18" charset="0"/>
              <a:buChar char="□"/>
            </a:pPr>
            <a:r>
              <a:rPr lang="en-US" sz="3200" dirty="0">
                <a:solidFill>
                  <a:schemeClr val="bg1"/>
                </a:solidFill>
                <a:latin typeface="Garamond" panose="02020404030301010803" pitchFamily="18" charset="0"/>
              </a:rPr>
              <a:t>Bonding of all officials/employees who handle public fund for an amount covering the maximum amount they have in their control at one time.</a:t>
            </a:r>
          </a:p>
        </p:txBody>
      </p:sp>
    </p:spTree>
    <p:extLst>
      <p:ext uri="{BB962C8B-B14F-4D97-AF65-F5344CB8AC3E}">
        <p14:creationId xmlns:p14="http://schemas.microsoft.com/office/powerpoint/2010/main" val="38005072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A557D3-3FFD-4A89-904C-82BF5E5A2464}"/>
              </a:ext>
            </a:extLst>
          </p:cNvPr>
          <p:cNvSpPr>
            <a:spLocks noGrp="1"/>
          </p:cNvSpPr>
          <p:nvPr>
            <p:ph type="title"/>
          </p:nvPr>
        </p:nvSpPr>
        <p:spPr>
          <a:xfrm>
            <a:off x="3537012" y="500062"/>
            <a:ext cx="7816788" cy="1325563"/>
          </a:xfrm>
        </p:spPr>
        <p:txBody>
          <a:bodyPr>
            <a:noAutofit/>
          </a:bodyPr>
          <a:lstStyle/>
          <a:p>
            <a:r>
              <a:rPr lang="en-US" sz="6000" u="sng" dirty="0">
                <a:solidFill>
                  <a:schemeClr val="bg1"/>
                </a:solidFill>
                <a:latin typeface="Garamond" panose="02020404030301010803" pitchFamily="18" charset="0"/>
              </a:rPr>
              <a:t>Handling Public Funds</a:t>
            </a:r>
          </a:p>
        </p:txBody>
      </p:sp>
      <p:sp>
        <p:nvSpPr>
          <p:cNvPr id="7" name="Content Placeholder 6">
            <a:extLst>
              <a:ext uri="{FF2B5EF4-FFF2-40B4-BE49-F238E27FC236}">
                <a16:creationId xmlns:a16="http://schemas.microsoft.com/office/drawing/2014/main" id="{33FF8CC8-93E8-4036-9EB0-67C2614879B3}"/>
              </a:ext>
            </a:extLst>
          </p:cNvPr>
          <p:cNvSpPr>
            <a:spLocks noGrp="1"/>
          </p:cNvSpPr>
          <p:nvPr>
            <p:ph idx="1"/>
          </p:nvPr>
        </p:nvSpPr>
        <p:spPr>
          <a:xfrm>
            <a:off x="914400" y="1825624"/>
            <a:ext cx="10515600" cy="5032375"/>
          </a:xfrm>
        </p:spPr>
        <p:txBody>
          <a:bodyPr>
            <a:normAutofit fontScale="77500" lnSpcReduction="20000"/>
          </a:bodyPr>
          <a:lstStyle/>
          <a:p>
            <a:pPr marL="0" indent="0">
              <a:buNone/>
            </a:pPr>
            <a:endParaRPr lang="en-US" dirty="0"/>
          </a:p>
          <a:p>
            <a:pPr marL="0" indent="0">
              <a:buNone/>
            </a:pPr>
            <a:r>
              <a:rPr lang="en-US" sz="3200" dirty="0">
                <a:solidFill>
                  <a:schemeClr val="bg1"/>
                </a:solidFill>
                <a:latin typeface="Garamond" panose="02020404030301010803" pitchFamily="18" charset="0"/>
              </a:rPr>
              <a:t> 	</a:t>
            </a:r>
          </a:p>
          <a:p>
            <a:pPr marL="0" indent="0">
              <a:buNone/>
            </a:pPr>
            <a:endParaRPr lang="en-US" sz="3500" dirty="0">
              <a:solidFill>
                <a:schemeClr val="bg1"/>
              </a:solidFill>
              <a:latin typeface="Garamond" panose="02020404030301010803" pitchFamily="18" charset="0"/>
            </a:endParaRPr>
          </a:p>
          <a:p>
            <a:pPr marL="914400" lvl="2" indent="-403225">
              <a:buFont typeface="Garamond" panose="02020404030301010803" pitchFamily="18" charset="0"/>
              <a:buChar char="□"/>
            </a:pPr>
            <a:r>
              <a:rPr lang="en-US" sz="3900" dirty="0">
                <a:solidFill>
                  <a:schemeClr val="bg1"/>
                </a:solidFill>
                <a:latin typeface="Garamond" panose="02020404030301010803" pitchFamily="18" charset="0"/>
              </a:rPr>
              <a:t>Advertisements for completive bids prior to purchases exceeding $20,000 – KRS 424.260</a:t>
            </a:r>
          </a:p>
          <a:p>
            <a:pPr marL="914400" lvl="2" indent="-403225">
              <a:buFont typeface="Garamond" panose="02020404030301010803" pitchFamily="18" charset="0"/>
              <a:buChar char="□"/>
            </a:pPr>
            <a:endParaRPr lang="en-US" sz="3900" dirty="0">
              <a:solidFill>
                <a:schemeClr val="bg1"/>
              </a:solidFill>
              <a:latin typeface="Garamond" panose="02020404030301010803" pitchFamily="18" charset="0"/>
            </a:endParaRPr>
          </a:p>
          <a:p>
            <a:pPr marL="914400" lvl="2" indent="-403225">
              <a:buFont typeface="Garamond" panose="02020404030301010803" pitchFamily="18" charset="0"/>
              <a:buChar char="□"/>
            </a:pPr>
            <a:r>
              <a:rPr lang="en-US" sz="3900" dirty="0">
                <a:solidFill>
                  <a:schemeClr val="bg1"/>
                </a:solidFill>
                <a:latin typeface="Garamond" panose="02020404030301010803" pitchFamily="18" charset="0"/>
              </a:rPr>
              <a:t>No bonuses, no payments for goods or services, and no contributions. – Section 3</a:t>
            </a:r>
          </a:p>
          <a:p>
            <a:pPr marL="914400" lvl="2" indent="-403225">
              <a:buFont typeface="Garamond" panose="02020404030301010803" pitchFamily="18" charset="0"/>
              <a:buChar char="□"/>
            </a:pPr>
            <a:endParaRPr lang="en-US" sz="3900" dirty="0">
              <a:solidFill>
                <a:schemeClr val="bg1"/>
              </a:solidFill>
              <a:latin typeface="Garamond" panose="02020404030301010803" pitchFamily="18" charset="0"/>
            </a:endParaRPr>
          </a:p>
          <a:p>
            <a:pPr marL="914400" lvl="2" indent="-403225">
              <a:buFont typeface="Garamond" panose="02020404030301010803" pitchFamily="18" charset="0"/>
              <a:buChar char="□"/>
            </a:pPr>
            <a:r>
              <a:rPr lang="en-US" sz="3900" dirty="0">
                <a:solidFill>
                  <a:schemeClr val="bg1"/>
                </a:solidFill>
                <a:latin typeface="Garamond" panose="02020404030301010803" pitchFamily="18" charset="0"/>
              </a:rPr>
              <a:t>Annual financial statement prepared – KRS 424.220</a:t>
            </a:r>
          </a:p>
          <a:p>
            <a:pPr marL="914400" lvl="2" indent="-403225">
              <a:buFont typeface="Garamond" panose="02020404030301010803" pitchFamily="18" charset="0"/>
              <a:buChar char="□"/>
            </a:pPr>
            <a:endParaRPr lang="en-US" sz="3900" dirty="0">
              <a:solidFill>
                <a:schemeClr val="bg1"/>
              </a:solidFill>
              <a:latin typeface="Garamond" panose="02020404030301010803" pitchFamily="18" charset="0"/>
            </a:endParaRPr>
          </a:p>
          <a:p>
            <a:pPr marL="914400" lvl="2" indent="-403225">
              <a:buFont typeface="Garamond" panose="02020404030301010803" pitchFamily="18" charset="0"/>
              <a:buChar char="□"/>
            </a:pPr>
            <a:r>
              <a:rPr lang="en-US" sz="3900" dirty="0">
                <a:solidFill>
                  <a:schemeClr val="bg1"/>
                </a:solidFill>
                <a:latin typeface="Garamond" panose="02020404030301010803" pitchFamily="18" charset="0"/>
              </a:rPr>
              <a:t>Books of original entry for receipts and expenditures and or utilization of daily cash check-out sheets-KRS 68.210</a:t>
            </a:r>
          </a:p>
          <a:p>
            <a:pPr lvl="2"/>
            <a:endParaRPr lang="en-US" sz="3500" dirty="0">
              <a:solidFill>
                <a:schemeClr val="bg1"/>
              </a:solidFill>
              <a:latin typeface="Garamond" panose="02020404030301010803" pitchFamily="18" charset="0"/>
            </a:endParaRPr>
          </a:p>
          <a:p>
            <a:pPr marL="914400" lvl="2" indent="0">
              <a:buNone/>
            </a:pPr>
            <a:endParaRPr lang="en-US" sz="3500" dirty="0">
              <a:solidFill>
                <a:schemeClr val="bg1"/>
              </a:solidFill>
              <a:latin typeface="Garamond" panose="02020404030301010803" pitchFamily="18" charset="0"/>
            </a:endParaRPr>
          </a:p>
        </p:txBody>
      </p:sp>
    </p:spTree>
    <p:extLst>
      <p:ext uri="{BB962C8B-B14F-4D97-AF65-F5344CB8AC3E}">
        <p14:creationId xmlns:p14="http://schemas.microsoft.com/office/powerpoint/2010/main" val="20811393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A557D3-3FFD-4A89-904C-82BF5E5A2464}"/>
              </a:ext>
            </a:extLst>
          </p:cNvPr>
          <p:cNvSpPr>
            <a:spLocks noGrp="1"/>
          </p:cNvSpPr>
          <p:nvPr>
            <p:ph type="title"/>
          </p:nvPr>
        </p:nvSpPr>
        <p:spPr>
          <a:xfrm>
            <a:off x="3537012" y="500062"/>
            <a:ext cx="7816788" cy="1325563"/>
          </a:xfrm>
        </p:spPr>
        <p:txBody>
          <a:bodyPr>
            <a:noAutofit/>
          </a:bodyPr>
          <a:lstStyle/>
          <a:p>
            <a:r>
              <a:rPr lang="en-US" sz="6000" u="sng" dirty="0">
                <a:solidFill>
                  <a:schemeClr val="bg1"/>
                </a:solidFill>
                <a:latin typeface="Garamond" panose="02020404030301010803" pitchFamily="18" charset="0"/>
              </a:rPr>
              <a:t>Handling Public Funds</a:t>
            </a:r>
          </a:p>
        </p:txBody>
      </p:sp>
      <p:sp>
        <p:nvSpPr>
          <p:cNvPr id="7" name="Content Placeholder 6">
            <a:extLst>
              <a:ext uri="{FF2B5EF4-FFF2-40B4-BE49-F238E27FC236}">
                <a16:creationId xmlns:a16="http://schemas.microsoft.com/office/drawing/2014/main" id="{33FF8CC8-93E8-4036-9EB0-67C2614879B3}"/>
              </a:ext>
            </a:extLst>
          </p:cNvPr>
          <p:cNvSpPr>
            <a:spLocks noGrp="1"/>
          </p:cNvSpPr>
          <p:nvPr>
            <p:ph idx="1"/>
          </p:nvPr>
        </p:nvSpPr>
        <p:spPr>
          <a:xfrm>
            <a:off x="914400" y="2144602"/>
            <a:ext cx="10515600" cy="4351338"/>
          </a:xfrm>
        </p:spPr>
        <p:txBody>
          <a:bodyPr>
            <a:normAutofit fontScale="92500" lnSpcReduction="20000"/>
          </a:bodyPr>
          <a:lstStyle/>
          <a:p>
            <a:pPr marL="0" indent="0">
              <a:buNone/>
            </a:pPr>
            <a:endParaRPr lang="en-US" dirty="0"/>
          </a:p>
          <a:p>
            <a:pPr marL="0" indent="0">
              <a:buNone/>
            </a:pPr>
            <a:r>
              <a:rPr lang="en-US" sz="3200" dirty="0">
                <a:solidFill>
                  <a:schemeClr val="bg1"/>
                </a:solidFill>
                <a:latin typeface="Garamond" panose="02020404030301010803" pitchFamily="18" charset="0"/>
              </a:rPr>
              <a:t> 	</a:t>
            </a:r>
            <a:endParaRPr lang="en-US" sz="3500" dirty="0">
              <a:solidFill>
                <a:schemeClr val="bg1"/>
              </a:solidFill>
              <a:latin typeface="Garamond" panose="02020404030301010803" pitchFamily="18" charset="0"/>
            </a:endParaRPr>
          </a:p>
          <a:p>
            <a:pPr marL="914400" lvl="2" indent="-401638">
              <a:buFont typeface="Garamond" panose="02020404030301010803" pitchFamily="18" charset="0"/>
              <a:buChar char="□"/>
              <a:tabLst>
                <a:tab pos="512763" algn="l"/>
              </a:tabLst>
            </a:pPr>
            <a:r>
              <a:rPr lang="en-US" sz="3200" dirty="0">
                <a:solidFill>
                  <a:schemeClr val="bg1"/>
                </a:solidFill>
                <a:latin typeface="Garamond" panose="02020404030301010803" pitchFamily="18" charset="0"/>
              </a:rPr>
              <a:t>Daily deposits intact into federally insured banking institution. – KRS 68.210</a:t>
            </a:r>
          </a:p>
          <a:p>
            <a:pPr marL="914400" lvl="2" indent="-401638">
              <a:buFont typeface="Garamond" panose="02020404030301010803" pitchFamily="18" charset="0"/>
              <a:buChar char="□"/>
              <a:tabLst>
                <a:tab pos="512763" algn="l"/>
              </a:tabLst>
            </a:pPr>
            <a:endParaRPr lang="en-US" sz="3200" dirty="0">
              <a:solidFill>
                <a:schemeClr val="bg1"/>
              </a:solidFill>
              <a:latin typeface="Garamond" panose="02020404030301010803" pitchFamily="18" charset="0"/>
            </a:endParaRPr>
          </a:p>
          <a:p>
            <a:pPr marL="914400" lvl="2" indent="-401638">
              <a:buFont typeface="Garamond" panose="02020404030301010803" pitchFamily="18" charset="0"/>
              <a:buChar char="□"/>
              <a:tabLst>
                <a:tab pos="512763" algn="l"/>
              </a:tabLst>
            </a:pPr>
            <a:r>
              <a:rPr lang="en-US" sz="3200" dirty="0">
                <a:solidFill>
                  <a:schemeClr val="bg1"/>
                </a:solidFill>
                <a:latin typeface="Garamond" panose="02020404030301010803" pitchFamily="18" charset="0"/>
              </a:rPr>
              <a:t>All investments must follow the Investment Policy adopted by the agency. – KRS 66.480</a:t>
            </a:r>
          </a:p>
          <a:p>
            <a:pPr marL="914400" lvl="2" indent="-401638">
              <a:buFont typeface="Garamond" panose="02020404030301010803" pitchFamily="18" charset="0"/>
              <a:buChar char="□"/>
              <a:tabLst>
                <a:tab pos="512763" algn="l"/>
              </a:tabLst>
            </a:pPr>
            <a:endParaRPr lang="en-US" sz="3200" dirty="0">
              <a:solidFill>
                <a:schemeClr val="bg1"/>
              </a:solidFill>
              <a:latin typeface="Garamond" panose="02020404030301010803" pitchFamily="18" charset="0"/>
            </a:endParaRPr>
          </a:p>
          <a:p>
            <a:pPr marL="914400" lvl="2" indent="-401638">
              <a:buFont typeface="Garamond" panose="02020404030301010803" pitchFamily="18" charset="0"/>
              <a:buChar char="□"/>
              <a:tabLst>
                <a:tab pos="512763" algn="l"/>
              </a:tabLst>
            </a:pPr>
            <a:r>
              <a:rPr lang="en-US" sz="3200" dirty="0">
                <a:solidFill>
                  <a:schemeClr val="bg1"/>
                </a:solidFill>
                <a:latin typeface="Garamond" panose="02020404030301010803" pitchFamily="18" charset="0"/>
              </a:rPr>
              <a:t>Personal funds kept separate from public – KRS 64.850</a:t>
            </a:r>
          </a:p>
          <a:p>
            <a:pPr marL="914400" lvl="2" indent="-401638">
              <a:buFont typeface="Garamond" panose="02020404030301010803" pitchFamily="18" charset="0"/>
              <a:buChar char="□"/>
              <a:tabLst>
                <a:tab pos="512763" algn="l"/>
              </a:tabLst>
            </a:pPr>
            <a:endParaRPr lang="en-US" sz="3200" dirty="0">
              <a:solidFill>
                <a:schemeClr val="bg1"/>
              </a:solidFill>
              <a:latin typeface="Garamond" panose="02020404030301010803" pitchFamily="18" charset="0"/>
            </a:endParaRPr>
          </a:p>
          <a:p>
            <a:pPr marL="914400" lvl="2" indent="-401638">
              <a:buFont typeface="Garamond" panose="02020404030301010803" pitchFamily="18" charset="0"/>
              <a:buChar char="□"/>
              <a:tabLst>
                <a:tab pos="512763" algn="l"/>
              </a:tabLst>
            </a:pPr>
            <a:r>
              <a:rPr lang="en-US" sz="3200" dirty="0">
                <a:solidFill>
                  <a:schemeClr val="bg1"/>
                </a:solidFill>
                <a:latin typeface="Garamond" panose="02020404030301010803" pitchFamily="18" charset="0"/>
              </a:rPr>
              <a:t>Monthly bank reconciliation – KRS 68.210</a:t>
            </a:r>
          </a:p>
          <a:p>
            <a:pPr lvl="2"/>
            <a:endParaRPr lang="en-US" sz="3500" dirty="0">
              <a:solidFill>
                <a:schemeClr val="bg1"/>
              </a:solidFill>
              <a:latin typeface="Garamond" panose="02020404030301010803" pitchFamily="18" charset="0"/>
            </a:endParaRPr>
          </a:p>
          <a:p>
            <a:pPr lvl="2"/>
            <a:endParaRPr lang="en-US" sz="3500" dirty="0">
              <a:solidFill>
                <a:schemeClr val="bg1"/>
              </a:solidFill>
              <a:latin typeface="Garamond" panose="02020404030301010803" pitchFamily="18" charset="0"/>
            </a:endParaRPr>
          </a:p>
          <a:p>
            <a:pPr lvl="2"/>
            <a:endParaRPr lang="en-US" sz="3500" dirty="0">
              <a:solidFill>
                <a:schemeClr val="bg1"/>
              </a:solidFill>
              <a:latin typeface="Garamond" panose="02020404030301010803" pitchFamily="18" charset="0"/>
            </a:endParaRPr>
          </a:p>
          <a:p>
            <a:pPr lvl="2"/>
            <a:endParaRPr lang="en-US" sz="3500" dirty="0">
              <a:solidFill>
                <a:schemeClr val="bg1"/>
              </a:solidFill>
              <a:latin typeface="Garamond" panose="02020404030301010803" pitchFamily="18" charset="0"/>
            </a:endParaRPr>
          </a:p>
          <a:p>
            <a:pPr marL="914400" lvl="2" indent="0">
              <a:buNone/>
            </a:pPr>
            <a:endParaRPr lang="en-US" sz="3500" dirty="0">
              <a:solidFill>
                <a:schemeClr val="bg1"/>
              </a:solidFill>
              <a:latin typeface="Garamond" panose="02020404030301010803" pitchFamily="18" charset="0"/>
            </a:endParaRPr>
          </a:p>
        </p:txBody>
      </p:sp>
    </p:spTree>
    <p:extLst>
      <p:ext uri="{BB962C8B-B14F-4D97-AF65-F5344CB8AC3E}">
        <p14:creationId xmlns:p14="http://schemas.microsoft.com/office/powerpoint/2010/main" val="14041352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A557D3-3FFD-4A89-904C-82BF5E5A2464}"/>
              </a:ext>
            </a:extLst>
          </p:cNvPr>
          <p:cNvSpPr>
            <a:spLocks noGrp="1"/>
          </p:cNvSpPr>
          <p:nvPr>
            <p:ph type="title"/>
          </p:nvPr>
        </p:nvSpPr>
        <p:spPr>
          <a:xfrm>
            <a:off x="3537012" y="500062"/>
            <a:ext cx="7816788" cy="1325563"/>
          </a:xfrm>
        </p:spPr>
        <p:txBody>
          <a:bodyPr>
            <a:noAutofit/>
          </a:bodyPr>
          <a:lstStyle/>
          <a:p>
            <a:r>
              <a:rPr lang="en-US" sz="6000" u="sng" dirty="0">
                <a:solidFill>
                  <a:schemeClr val="bg1"/>
                </a:solidFill>
                <a:latin typeface="Garamond" panose="02020404030301010803" pitchFamily="18" charset="0"/>
              </a:rPr>
              <a:t>Handling Public Funds</a:t>
            </a:r>
          </a:p>
        </p:txBody>
      </p:sp>
      <p:sp>
        <p:nvSpPr>
          <p:cNvPr id="7" name="Content Placeholder 6">
            <a:extLst>
              <a:ext uri="{FF2B5EF4-FFF2-40B4-BE49-F238E27FC236}">
                <a16:creationId xmlns:a16="http://schemas.microsoft.com/office/drawing/2014/main" id="{33FF8CC8-93E8-4036-9EB0-67C2614879B3}"/>
              </a:ext>
            </a:extLst>
          </p:cNvPr>
          <p:cNvSpPr>
            <a:spLocks noGrp="1"/>
          </p:cNvSpPr>
          <p:nvPr>
            <p:ph idx="1"/>
          </p:nvPr>
        </p:nvSpPr>
        <p:spPr>
          <a:xfrm>
            <a:off x="914400" y="2144601"/>
            <a:ext cx="10515600" cy="4626901"/>
          </a:xfrm>
        </p:spPr>
        <p:txBody>
          <a:bodyPr>
            <a:normAutofit fontScale="92500" lnSpcReduction="10000"/>
          </a:bodyPr>
          <a:lstStyle/>
          <a:p>
            <a:pPr marL="0" indent="0">
              <a:buNone/>
            </a:pPr>
            <a:endParaRPr lang="en-US" dirty="0"/>
          </a:p>
          <a:p>
            <a:pPr marL="0" indent="0">
              <a:buNone/>
            </a:pPr>
            <a:r>
              <a:rPr lang="en-US" sz="3200" dirty="0">
                <a:solidFill>
                  <a:schemeClr val="bg1"/>
                </a:solidFill>
                <a:latin typeface="Garamond" panose="02020404030301010803" pitchFamily="18" charset="0"/>
              </a:rPr>
              <a:t> 	</a:t>
            </a:r>
            <a:endParaRPr lang="en-US" sz="3500" dirty="0">
              <a:solidFill>
                <a:schemeClr val="bg1"/>
              </a:solidFill>
              <a:latin typeface="Garamond" panose="02020404030301010803" pitchFamily="18" charset="0"/>
            </a:endParaRPr>
          </a:p>
          <a:p>
            <a:pPr marL="914400" lvl="2" indent="-401638">
              <a:buFont typeface="Garamond" panose="02020404030301010803" pitchFamily="18" charset="0"/>
              <a:buChar char="□"/>
            </a:pPr>
            <a:r>
              <a:rPr lang="en-US" sz="3200" dirty="0">
                <a:solidFill>
                  <a:schemeClr val="bg1"/>
                </a:solidFill>
                <a:latin typeface="Garamond" panose="02020404030301010803" pitchFamily="18" charset="0"/>
              </a:rPr>
              <a:t>Disbursement by check only – KRS 68.210</a:t>
            </a:r>
          </a:p>
          <a:p>
            <a:pPr marL="914400" lvl="2" indent="-401638">
              <a:buFont typeface="Garamond" panose="02020404030301010803" pitchFamily="18" charset="0"/>
              <a:buChar char="□"/>
            </a:pPr>
            <a:endParaRPr lang="en-US" sz="3200" dirty="0">
              <a:solidFill>
                <a:schemeClr val="bg1"/>
              </a:solidFill>
              <a:latin typeface="Garamond" panose="02020404030301010803" pitchFamily="18" charset="0"/>
            </a:endParaRPr>
          </a:p>
          <a:p>
            <a:pPr marL="914400" lvl="2" indent="-401638">
              <a:buFont typeface="Garamond" panose="02020404030301010803" pitchFamily="18" charset="0"/>
              <a:buChar char="□"/>
            </a:pPr>
            <a:r>
              <a:rPr lang="en-US" sz="3200" dirty="0">
                <a:solidFill>
                  <a:schemeClr val="bg1"/>
                </a:solidFill>
                <a:latin typeface="Garamond" panose="02020404030301010803" pitchFamily="18" charset="0"/>
              </a:rPr>
              <a:t>Fixed Assets documentation (inventory)</a:t>
            </a:r>
          </a:p>
          <a:p>
            <a:pPr marL="914400" lvl="2" indent="-401638">
              <a:buFont typeface="Garamond" panose="02020404030301010803" pitchFamily="18" charset="0"/>
              <a:buChar char="□"/>
            </a:pPr>
            <a:endParaRPr lang="en-US" sz="3200" dirty="0">
              <a:solidFill>
                <a:schemeClr val="bg1"/>
              </a:solidFill>
              <a:latin typeface="Garamond" panose="02020404030301010803" pitchFamily="18" charset="0"/>
            </a:endParaRPr>
          </a:p>
          <a:p>
            <a:pPr marL="914400" lvl="2" indent="-401638">
              <a:buFont typeface="Garamond" panose="02020404030301010803" pitchFamily="18" charset="0"/>
              <a:buChar char="□"/>
            </a:pPr>
            <a:r>
              <a:rPr lang="en-US" sz="3200" dirty="0">
                <a:solidFill>
                  <a:schemeClr val="bg1"/>
                </a:solidFill>
                <a:latin typeface="Garamond" panose="02020404030301010803" pitchFamily="18" charset="0"/>
              </a:rPr>
              <a:t>Preparation of an annual budget showing estimated receipts and expenditures – KRS 68.210</a:t>
            </a:r>
          </a:p>
          <a:p>
            <a:pPr marL="914400" lvl="2" indent="-401638">
              <a:buFont typeface="Garamond" panose="02020404030301010803" pitchFamily="18" charset="0"/>
              <a:buChar char="□"/>
            </a:pPr>
            <a:endParaRPr lang="en-US" sz="3200" dirty="0">
              <a:solidFill>
                <a:schemeClr val="bg1"/>
              </a:solidFill>
              <a:latin typeface="Garamond" panose="02020404030301010803" pitchFamily="18" charset="0"/>
            </a:endParaRPr>
          </a:p>
          <a:p>
            <a:pPr marL="914400" lvl="2" indent="-401638">
              <a:buFont typeface="Garamond" panose="02020404030301010803" pitchFamily="18" charset="0"/>
              <a:buChar char="□"/>
            </a:pPr>
            <a:r>
              <a:rPr lang="en-US" sz="3200" dirty="0">
                <a:solidFill>
                  <a:schemeClr val="bg1"/>
                </a:solidFill>
                <a:latin typeface="Garamond" panose="02020404030301010803" pitchFamily="18" charset="0"/>
              </a:rPr>
              <a:t>Interest Bearing Accounts</a:t>
            </a:r>
          </a:p>
          <a:p>
            <a:pPr lvl="2"/>
            <a:endParaRPr lang="en-US" sz="3500" dirty="0">
              <a:solidFill>
                <a:schemeClr val="bg1"/>
              </a:solidFill>
              <a:latin typeface="Garamond" panose="02020404030301010803" pitchFamily="18" charset="0"/>
            </a:endParaRPr>
          </a:p>
          <a:p>
            <a:pPr marL="914400" lvl="2" indent="0">
              <a:buNone/>
            </a:pPr>
            <a:endParaRPr lang="en-US" sz="3500" dirty="0">
              <a:solidFill>
                <a:schemeClr val="bg1"/>
              </a:solidFill>
              <a:latin typeface="Garamond" panose="02020404030301010803" pitchFamily="18" charset="0"/>
            </a:endParaRPr>
          </a:p>
        </p:txBody>
      </p:sp>
    </p:spTree>
    <p:extLst>
      <p:ext uri="{BB962C8B-B14F-4D97-AF65-F5344CB8AC3E}">
        <p14:creationId xmlns:p14="http://schemas.microsoft.com/office/powerpoint/2010/main" val="15797976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A557D3-3FFD-4A89-904C-82BF5E5A2464}"/>
              </a:ext>
            </a:extLst>
          </p:cNvPr>
          <p:cNvSpPr>
            <a:spLocks noGrp="1"/>
          </p:cNvSpPr>
          <p:nvPr>
            <p:ph type="title"/>
          </p:nvPr>
        </p:nvSpPr>
        <p:spPr>
          <a:xfrm>
            <a:off x="3537012" y="500062"/>
            <a:ext cx="7816788" cy="1325563"/>
          </a:xfrm>
        </p:spPr>
        <p:txBody>
          <a:bodyPr>
            <a:noAutofit/>
          </a:bodyPr>
          <a:lstStyle/>
          <a:p>
            <a:r>
              <a:rPr lang="en-US" sz="6000" u="sng" dirty="0">
                <a:solidFill>
                  <a:schemeClr val="bg1"/>
                </a:solidFill>
                <a:latin typeface="Garamond" panose="02020404030301010803" pitchFamily="18" charset="0"/>
              </a:rPr>
              <a:t>Clerk Fee Accounting</a:t>
            </a:r>
          </a:p>
        </p:txBody>
      </p:sp>
      <p:sp>
        <p:nvSpPr>
          <p:cNvPr id="7" name="Content Placeholder 6">
            <a:extLst>
              <a:ext uri="{FF2B5EF4-FFF2-40B4-BE49-F238E27FC236}">
                <a16:creationId xmlns:a16="http://schemas.microsoft.com/office/drawing/2014/main" id="{33FF8CC8-93E8-4036-9EB0-67C2614879B3}"/>
              </a:ext>
            </a:extLst>
          </p:cNvPr>
          <p:cNvSpPr>
            <a:spLocks noGrp="1"/>
          </p:cNvSpPr>
          <p:nvPr>
            <p:ph idx="1"/>
          </p:nvPr>
        </p:nvSpPr>
        <p:spPr>
          <a:xfrm>
            <a:off x="914400" y="2314723"/>
            <a:ext cx="10515600" cy="4351338"/>
          </a:xfrm>
        </p:spPr>
        <p:txBody>
          <a:bodyPr>
            <a:normAutofit fontScale="77500" lnSpcReduction="20000"/>
          </a:bodyPr>
          <a:lstStyle/>
          <a:p>
            <a:pPr marL="0" indent="0">
              <a:buNone/>
            </a:pPr>
            <a:endParaRPr lang="en-US" dirty="0"/>
          </a:p>
          <a:p>
            <a:pPr marL="0" indent="0">
              <a:buNone/>
            </a:pPr>
            <a:r>
              <a:rPr lang="en-US" sz="3200" dirty="0">
                <a:solidFill>
                  <a:schemeClr val="bg1"/>
                </a:solidFill>
                <a:latin typeface="Garamond" panose="02020404030301010803" pitchFamily="18" charset="0"/>
              </a:rPr>
              <a:t> 	</a:t>
            </a:r>
            <a:endParaRPr lang="en-US" sz="3500" dirty="0">
              <a:solidFill>
                <a:schemeClr val="bg1"/>
              </a:solidFill>
              <a:latin typeface="Garamond" panose="02020404030301010803" pitchFamily="18" charset="0"/>
            </a:endParaRPr>
          </a:p>
          <a:p>
            <a:pPr marL="914400" lvl="2" indent="-401638">
              <a:buFont typeface="Garamond" panose="02020404030301010803" pitchFamily="18" charset="0"/>
              <a:buChar char="□"/>
            </a:pPr>
            <a:r>
              <a:rPr lang="en-US" sz="3900" dirty="0">
                <a:solidFill>
                  <a:schemeClr val="bg1"/>
                </a:solidFill>
                <a:latin typeface="Garamond" panose="02020404030301010803" pitchFamily="18" charset="0"/>
              </a:rPr>
              <a:t>Prescribed by the State Local Officer</a:t>
            </a:r>
          </a:p>
          <a:p>
            <a:pPr marL="914400" lvl="3" indent="-401638">
              <a:buFont typeface="Garamond" panose="02020404030301010803" pitchFamily="18" charset="0"/>
              <a:buChar char="□"/>
            </a:pPr>
            <a:endParaRPr lang="en-US" sz="3900" dirty="0">
              <a:solidFill>
                <a:schemeClr val="bg1"/>
              </a:solidFill>
              <a:latin typeface="Garamond" panose="02020404030301010803" pitchFamily="18" charset="0"/>
            </a:endParaRPr>
          </a:p>
          <a:p>
            <a:pPr marL="914400" lvl="2" indent="-401638">
              <a:buFont typeface="Garamond" panose="02020404030301010803" pitchFamily="18" charset="0"/>
              <a:buChar char="□"/>
            </a:pPr>
            <a:r>
              <a:rPr lang="en-US" sz="3900" dirty="0">
                <a:solidFill>
                  <a:schemeClr val="bg1"/>
                </a:solidFill>
                <a:latin typeface="Garamond" panose="02020404030301010803" pitchFamily="18" charset="0"/>
              </a:rPr>
              <a:t>Cash Basis of Accounting</a:t>
            </a:r>
          </a:p>
          <a:p>
            <a:pPr marL="914400" lvl="3" indent="-401638">
              <a:buFont typeface="Garamond" panose="02020404030301010803" pitchFamily="18" charset="0"/>
              <a:buChar char="□"/>
            </a:pPr>
            <a:endParaRPr lang="en-US" sz="3900" dirty="0">
              <a:solidFill>
                <a:schemeClr val="bg1"/>
              </a:solidFill>
              <a:latin typeface="Garamond" panose="02020404030301010803" pitchFamily="18" charset="0"/>
            </a:endParaRPr>
          </a:p>
          <a:p>
            <a:pPr marL="914400" lvl="2" indent="-401638">
              <a:buFont typeface="Garamond" panose="02020404030301010803" pitchFamily="18" charset="0"/>
              <a:buChar char="□"/>
            </a:pPr>
            <a:r>
              <a:rPr lang="en-US" sz="3900" dirty="0">
                <a:solidFill>
                  <a:schemeClr val="bg1"/>
                </a:solidFill>
                <a:latin typeface="Garamond" panose="02020404030301010803" pitchFamily="18" charset="0"/>
              </a:rPr>
              <a:t>Requires budget approval by the Fiscal Court</a:t>
            </a:r>
          </a:p>
          <a:p>
            <a:pPr marL="914400" lvl="3" indent="-401638">
              <a:buFont typeface="Garamond" panose="02020404030301010803" pitchFamily="18" charset="0"/>
              <a:buChar char="□"/>
            </a:pPr>
            <a:endParaRPr lang="en-US" sz="3900" dirty="0">
              <a:solidFill>
                <a:schemeClr val="bg1"/>
              </a:solidFill>
              <a:latin typeface="Garamond" panose="02020404030301010803" pitchFamily="18" charset="0"/>
            </a:endParaRPr>
          </a:p>
          <a:p>
            <a:pPr marL="914400" lvl="2" indent="-401638">
              <a:buFont typeface="Garamond" panose="02020404030301010803" pitchFamily="18" charset="0"/>
              <a:buChar char="□"/>
            </a:pPr>
            <a:r>
              <a:rPr lang="en-US" sz="3900" dirty="0">
                <a:solidFill>
                  <a:schemeClr val="bg1"/>
                </a:solidFill>
                <a:latin typeface="Garamond" panose="02020404030301010803" pitchFamily="18" charset="0"/>
              </a:rPr>
              <a:t>Quarterly Financial Statement submitted to the State Local Finance Officer.</a:t>
            </a:r>
          </a:p>
          <a:p>
            <a:pPr marL="914400" lvl="2" indent="0">
              <a:buNone/>
            </a:pPr>
            <a:r>
              <a:rPr lang="en-US" sz="3500" dirty="0">
                <a:solidFill>
                  <a:schemeClr val="bg1"/>
                </a:solidFill>
                <a:latin typeface="Garamond" panose="02020404030301010803" pitchFamily="18" charset="0"/>
              </a:rPr>
              <a:t>	</a:t>
            </a:r>
          </a:p>
          <a:p>
            <a:pPr lvl="2"/>
            <a:endParaRPr lang="en-US" sz="3500" dirty="0">
              <a:solidFill>
                <a:schemeClr val="bg1"/>
              </a:solidFill>
              <a:latin typeface="Garamond" panose="02020404030301010803" pitchFamily="18" charset="0"/>
            </a:endParaRPr>
          </a:p>
          <a:p>
            <a:pPr marL="914400" lvl="2" indent="0">
              <a:buNone/>
            </a:pPr>
            <a:endParaRPr lang="en-US" sz="3500" dirty="0">
              <a:solidFill>
                <a:schemeClr val="bg1"/>
              </a:solidFill>
              <a:latin typeface="Garamond" panose="02020404030301010803" pitchFamily="18" charset="0"/>
            </a:endParaRPr>
          </a:p>
        </p:txBody>
      </p:sp>
    </p:spTree>
    <p:extLst>
      <p:ext uri="{BB962C8B-B14F-4D97-AF65-F5344CB8AC3E}">
        <p14:creationId xmlns:p14="http://schemas.microsoft.com/office/powerpoint/2010/main" val="238964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A557D3-3FFD-4A89-904C-82BF5E5A2464}"/>
              </a:ext>
            </a:extLst>
          </p:cNvPr>
          <p:cNvSpPr>
            <a:spLocks noGrp="1"/>
          </p:cNvSpPr>
          <p:nvPr>
            <p:ph type="title"/>
          </p:nvPr>
        </p:nvSpPr>
        <p:spPr>
          <a:xfrm>
            <a:off x="3537012" y="500062"/>
            <a:ext cx="7816788" cy="1325563"/>
          </a:xfrm>
        </p:spPr>
        <p:txBody>
          <a:bodyPr>
            <a:noAutofit/>
          </a:bodyPr>
          <a:lstStyle/>
          <a:p>
            <a:r>
              <a:rPr lang="en-US" sz="6000" dirty="0">
                <a:solidFill>
                  <a:schemeClr val="bg1"/>
                </a:solidFill>
                <a:latin typeface="Garamond" panose="02020404030301010803" pitchFamily="18" charset="0"/>
              </a:rPr>
              <a:t>Counties Branch</a:t>
            </a:r>
            <a:br>
              <a:rPr lang="en-US" sz="6000" dirty="0">
                <a:solidFill>
                  <a:schemeClr val="bg1"/>
                </a:solidFill>
                <a:latin typeface="Garamond" panose="02020404030301010803" pitchFamily="18" charset="0"/>
              </a:rPr>
            </a:br>
            <a:r>
              <a:rPr lang="en-US" sz="6000" u="sng" dirty="0">
                <a:solidFill>
                  <a:schemeClr val="bg1"/>
                </a:solidFill>
                <a:latin typeface="Garamond" panose="02020404030301010803" pitchFamily="18" charset="0"/>
              </a:rPr>
              <a:t>Your Local Gov. Advisor</a:t>
            </a:r>
          </a:p>
        </p:txBody>
      </p:sp>
      <p:sp>
        <p:nvSpPr>
          <p:cNvPr id="7" name="Content Placeholder 6">
            <a:extLst>
              <a:ext uri="{FF2B5EF4-FFF2-40B4-BE49-F238E27FC236}">
                <a16:creationId xmlns:a16="http://schemas.microsoft.com/office/drawing/2014/main" id="{33FF8CC8-93E8-4036-9EB0-67C2614879B3}"/>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r>
              <a:rPr lang="en-US" sz="3200" dirty="0">
                <a:solidFill>
                  <a:schemeClr val="bg1"/>
                </a:solidFill>
                <a:latin typeface="Garamond" panose="02020404030301010803" pitchFamily="18" charset="0"/>
              </a:rPr>
              <a:t> 					</a:t>
            </a:r>
            <a:r>
              <a:rPr lang="en-US" sz="4800" dirty="0">
                <a:solidFill>
                  <a:schemeClr val="bg1"/>
                </a:solidFill>
                <a:latin typeface="Garamond" panose="02020404030301010803" pitchFamily="18" charset="0"/>
              </a:rPr>
              <a:t>Tom Dobson</a:t>
            </a:r>
          </a:p>
          <a:p>
            <a:pPr marL="914400" lvl="1" indent="-342900">
              <a:buFont typeface="Garamond" panose="02020404030301010803" pitchFamily="18" charset="0"/>
              <a:buChar char="□"/>
            </a:pPr>
            <a:r>
              <a:rPr lang="en-US" sz="3200" dirty="0">
                <a:solidFill>
                  <a:schemeClr val="bg1"/>
                </a:solidFill>
                <a:latin typeface="Garamond" panose="02020404030301010803" pitchFamily="18" charset="0"/>
              </a:rPr>
              <a:t> </a:t>
            </a:r>
            <a:r>
              <a:rPr lang="en-US" sz="3000" dirty="0">
                <a:solidFill>
                  <a:schemeClr val="bg1"/>
                </a:solidFill>
                <a:latin typeface="Garamond" panose="02020404030301010803" pitchFamily="18" charset="0"/>
              </a:rPr>
              <a:t>Buffalo Trace</a:t>
            </a:r>
          </a:p>
          <a:p>
            <a:pPr marL="914400" lvl="1" indent="-342900">
              <a:buFont typeface="Garamond" panose="02020404030301010803" pitchFamily="18" charset="0"/>
              <a:buChar char="□"/>
            </a:pPr>
            <a:r>
              <a:rPr lang="en-US" sz="3000" dirty="0">
                <a:solidFill>
                  <a:schemeClr val="bg1"/>
                </a:solidFill>
                <a:latin typeface="Garamond" panose="02020404030301010803" pitchFamily="18" charset="0"/>
              </a:rPr>
              <a:t> KIPDA</a:t>
            </a:r>
          </a:p>
          <a:p>
            <a:pPr marL="914400" lvl="1" indent="-342900">
              <a:buFont typeface="Garamond" panose="02020404030301010803" pitchFamily="18" charset="0"/>
              <a:buChar char="□"/>
            </a:pPr>
            <a:r>
              <a:rPr lang="en-US" sz="3000" dirty="0">
                <a:solidFill>
                  <a:schemeClr val="bg1"/>
                </a:solidFill>
                <a:latin typeface="Garamond" panose="02020404030301010803" pitchFamily="18" charset="0"/>
              </a:rPr>
              <a:t> Lincoln Trail</a:t>
            </a:r>
          </a:p>
          <a:p>
            <a:pPr marL="914400" lvl="1" indent="-342900">
              <a:buFont typeface="Garamond" panose="02020404030301010803" pitchFamily="18" charset="0"/>
              <a:buChar char="□"/>
            </a:pPr>
            <a:r>
              <a:rPr lang="en-US" sz="3000" dirty="0">
                <a:solidFill>
                  <a:schemeClr val="bg1"/>
                </a:solidFill>
                <a:latin typeface="Garamond" panose="02020404030301010803" pitchFamily="18" charset="0"/>
              </a:rPr>
              <a:t> Northern KY</a:t>
            </a:r>
          </a:p>
        </p:txBody>
      </p:sp>
    </p:spTree>
    <p:extLst>
      <p:ext uri="{BB962C8B-B14F-4D97-AF65-F5344CB8AC3E}">
        <p14:creationId xmlns:p14="http://schemas.microsoft.com/office/powerpoint/2010/main" val="9946529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A557D3-3FFD-4A89-904C-82BF5E5A2464}"/>
              </a:ext>
            </a:extLst>
          </p:cNvPr>
          <p:cNvSpPr>
            <a:spLocks noGrp="1"/>
          </p:cNvSpPr>
          <p:nvPr>
            <p:ph type="title"/>
          </p:nvPr>
        </p:nvSpPr>
        <p:spPr>
          <a:xfrm>
            <a:off x="3537012" y="500062"/>
            <a:ext cx="7816788" cy="1325563"/>
          </a:xfrm>
        </p:spPr>
        <p:txBody>
          <a:bodyPr>
            <a:noAutofit/>
          </a:bodyPr>
          <a:lstStyle/>
          <a:p>
            <a:r>
              <a:rPr lang="en-US" sz="6000" u="sng" dirty="0">
                <a:solidFill>
                  <a:schemeClr val="bg1"/>
                </a:solidFill>
                <a:latin typeface="Garamond" panose="02020404030301010803" pitchFamily="18" charset="0"/>
              </a:rPr>
              <a:t>Clerk Fee Accounting</a:t>
            </a:r>
          </a:p>
        </p:txBody>
      </p:sp>
      <p:sp>
        <p:nvSpPr>
          <p:cNvPr id="7" name="Content Placeholder 6">
            <a:extLst>
              <a:ext uri="{FF2B5EF4-FFF2-40B4-BE49-F238E27FC236}">
                <a16:creationId xmlns:a16="http://schemas.microsoft.com/office/drawing/2014/main" id="{33FF8CC8-93E8-4036-9EB0-67C2614879B3}"/>
              </a:ext>
            </a:extLst>
          </p:cNvPr>
          <p:cNvSpPr>
            <a:spLocks noGrp="1"/>
          </p:cNvSpPr>
          <p:nvPr>
            <p:ph idx="1"/>
          </p:nvPr>
        </p:nvSpPr>
        <p:spPr>
          <a:xfrm>
            <a:off x="914400" y="2314723"/>
            <a:ext cx="10515600" cy="4351338"/>
          </a:xfrm>
        </p:spPr>
        <p:txBody>
          <a:bodyPr>
            <a:normAutofit fontScale="77500" lnSpcReduction="20000"/>
          </a:bodyPr>
          <a:lstStyle/>
          <a:p>
            <a:pPr marL="0" indent="0">
              <a:buNone/>
            </a:pPr>
            <a:endParaRPr lang="en-US" dirty="0"/>
          </a:p>
          <a:p>
            <a:pPr marL="0" indent="0">
              <a:buNone/>
            </a:pPr>
            <a:r>
              <a:rPr lang="en-US" sz="3200" dirty="0">
                <a:solidFill>
                  <a:schemeClr val="bg1"/>
                </a:solidFill>
                <a:latin typeface="Garamond" panose="02020404030301010803" pitchFamily="18" charset="0"/>
              </a:rPr>
              <a:t> 	</a:t>
            </a:r>
            <a:endParaRPr lang="en-US" sz="3500" dirty="0">
              <a:solidFill>
                <a:schemeClr val="bg1"/>
              </a:solidFill>
              <a:latin typeface="Garamond" panose="02020404030301010803" pitchFamily="18" charset="0"/>
            </a:endParaRPr>
          </a:p>
          <a:p>
            <a:pPr marL="914400" lvl="2" indent="-401638">
              <a:buNone/>
            </a:pPr>
            <a:r>
              <a:rPr lang="en-US" sz="3900" dirty="0">
                <a:solidFill>
                  <a:schemeClr val="bg1"/>
                </a:solidFill>
                <a:latin typeface="Garamond" panose="02020404030301010803" pitchFamily="18" charset="0"/>
              </a:rPr>
              <a:t>Books of Account</a:t>
            </a:r>
          </a:p>
          <a:p>
            <a:pPr marL="914400" lvl="2" indent="-401638">
              <a:buNone/>
            </a:pPr>
            <a:endParaRPr lang="en-US" sz="3500" dirty="0">
              <a:solidFill>
                <a:schemeClr val="bg1"/>
              </a:solidFill>
              <a:latin typeface="Garamond" panose="02020404030301010803" pitchFamily="18" charset="0"/>
            </a:endParaRPr>
          </a:p>
          <a:p>
            <a:pPr marL="914400" lvl="3" indent="-403225">
              <a:buFont typeface="Garamond" panose="02020404030301010803" pitchFamily="18" charset="0"/>
              <a:buChar char="□"/>
            </a:pPr>
            <a:r>
              <a:rPr lang="en-US" sz="3600" dirty="0">
                <a:solidFill>
                  <a:schemeClr val="bg1"/>
                </a:solidFill>
                <a:latin typeface="Garamond" panose="02020404030301010803" pitchFamily="18" charset="0"/>
              </a:rPr>
              <a:t>Three-part receipts</a:t>
            </a:r>
          </a:p>
          <a:p>
            <a:pPr marL="914400" lvl="3" indent="-403225">
              <a:buFont typeface="Garamond" panose="02020404030301010803" pitchFamily="18" charset="0"/>
              <a:buChar char="□"/>
            </a:pPr>
            <a:r>
              <a:rPr lang="en-US" sz="3600" dirty="0">
                <a:solidFill>
                  <a:schemeClr val="bg1"/>
                </a:solidFill>
                <a:latin typeface="Garamond" panose="02020404030301010803" pitchFamily="18" charset="0"/>
              </a:rPr>
              <a:t>Daily Cash Checkout Sheet</a:t>
            </a:r>
          </a:p>
          <a:p>
            <a:pPr marL="914400" lvl="3" indent="-403225">
              <a:buFont typeface="Garamond" panose="02020404030301010803" pitchFamily="18" charset="0"/>
              <a:buChar char="□"/>
            </a:pPr>
            <a:r>
              <a:rPr lang="en-US" sz="3600" dirty="0">
                <a:solidFill>
                  <a:schemeClr val="bg1"/>
                </a:solidFill>
                <a:latin typeface="Garamond" panose="02020404030301010803" pitchFamily="18" charset="0"/>
              </a:rPr>
              <a:t>Receipt Journal</a:t>
            </a:r>
          </a:p>
          <a:p>
            <a:pPr marL="914400" lvl="3" indent="-403225">
              <a:buFont typeface="Garamond" panose="02020404030301010803" pitchFamily="18" charset="0"/>
              <a:buChar char="□"/>
            </a:pPr>
            <a:r>
              <a:rPr lang="en-US" sz="3600" dirty="0">
                <a:solidFill>
                  <a:schemeClr val="bg1"/>
                </a:solidFill>
                <a:latin typeface="Garamond" panose="02020404030301010803" pitchFamily="18" charset="0"/>
              </a:rPr>
              <a:t>Check Distribution Register</a:t>
            </a:r>
          </a:p>
          <a:p>
            <a:pPr marL="914400" lvl="3" indent="-403225">
              <a:buFont typeface="Garamond" panose="02020404030301010803" pitchFamily="18" charset="0"/>
              <a:buChar char="□"/>
            </a:pPr>
            <a:r>
              <a:rPr lang="en-US" sz="3600" dirty="0">
                <a:solidFill>
                  <a:schemeClr val="bg1"/>
                </a:solidFill>
                <a:latin typeface="Garamond" panose="02020404030301010803" pitchFamily="18" charset="0"/>
              </a:rPr>
              <a:t>Expenditure Ledger</a:t>
            </a:r>
          </a:p>
          <a:p>
            <a:pPr marL="914400" lvl="3" indent="-403225">
              <a:buFont typeface="Garamond" panose="02020404030301010803" pitchFamily="18" charset="0"/>
              <a:buChar char="□"/>
            </a:pPr>
            <a:r>
              <a:rPr lang="en-US" sz="3600" dirty="0">
                <a:solidFill>
                  <a:schemeClr val="bg1"/>
                </a:solidFill>
                <a:latin typeface="Garamond" panose="02020404030301010803" pitchFamily="18" charset="0"/>
              </a:rPr>
              <a:t>Quarterly Financial Statement</a:t>
            </a:r>
          </a:p>
          <a:p>
            <a:pPr lvl="3"/>
            <a:endParaRPr lang="en-US" sz="3300" dirty="0">
              <a:solidFill>
                <a:schemeClr val="bg1"/>
              </a:solidFill>
              <a:latin typeface="Garamond" panose="02020404030301010803" pitchFamily="18" charset="0"/>
            </a:endParaRPr>
          </a:p>
          <a:p>
            <a:pPr marL="914400" lvl="2" indent="0">
              <a:buNone/>
            </a:pPr>
            <a:r>
              <a:rPr lang="en-US" sz="3500" dirty="0">
                <a:solidFill>
                  <a:schemeClr val="bg1"/>
                </a:solidFill>
                <a:latin typeface="Garamond" panose="02020404030301010803" pitchFamily="18" charset="0"/>
              </a:rPr>
              <a:t>	</a:t>
            </a:r>
          </a:p>
          <a:p>
            <a:pPr lvl="2"/>
            <a:endParaRPr lang="en-US" sz="3500" dirty="0">
              <a:solidFill>
                <a:schemeClr val="bg1"/>
              </a:solidFill>
              <a:latin typeface="Garamond" panose="02020404030301010803" pitchFamily="18" charset="0"/>
            </a:endParaRPr>
          </a:p>
          <a:p>
            <a:pPr marL="914400" lvl="2" indent="0">
              <a:buNone/>
            </a:pPr>
            <a:endParaRPr lang="en-US" sz="3500" dirty="0">
              <a:solidFill>
                <a:schemeClr val="bg1"/>
              </a:solidFill>
              <a:latin typeface="Garamond" panose="02020404030301010803" pitchFamily="18" charset="0"/>
            </a:endParaRPr>
          </a:p>
        </p:txBody>
      </p:sp>
    </p:spTree>
    <p:extLst>
      <p:ext uri="{BB962C8B-B14F-4D97-AF65-F5344CB8AC3E}">
        <p14:creationId xmlns:p14="http://schemas.microsoft.com/office/powerpoint/2010/main" val="420140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A557D3-3FFD-4A89-904C-82BF5E5A2464}"/>
              </a:ext>
            </a:extLst>
          </p:cNvPr>
          <p:cNvSpPr>
            <a:spLocks noGrp="1"/>
          </p:cNvSpPr>
          <p:nvPr>
            <p:ph type="title"/>
          </p:nvPr>
        </p:nvSpPr>
        <p:spPr>
          <a:xfrm>
            <a:off x="3537012" y="500062"/>
            <a:ext cx="7816788" cy="1325563"/>
          </a:xfrm>
        </p:spPr>
        <p:txBody>
          <a:bodyPr>
            <a:noAutofit/>
          </a:bodyPr>
          <a:lstStyle/>
          <a:p>
            <a:r>
              <a:rPr lang="en-US" sz="6000" u="sng" dirty="0">
                <a:solidFill>
                  <a:schemeClr val="bg1"/>
                </a:solidFill>
                <a:latin typeface="Garamond" panose="02020404030301010803" pitchFamily="18" charset="0"/>
              </a:rPr>
              <a:t>Receipt</a:t>
            </a:r>
          </a:p>
        </p:txBody>
      </p:sp>
      <p:sp>
        <p:nvSpPr>
          <p:cNvPr id="7" name="Content Placeholder 6">
            <a:extLst>
              <a:ext uri="{FF2B5EF4-FFF2-40B4-BE49-F238E27FC236}">
                <a16:creationId xmlns:a16="http://schemas.microsoft.com/office/drawing/2014/main" id="{33FF8CC8-93E8-4036-9EB0-67C2614879B3}"/>
              </a:ext>
            </a:extLst>
          </p:cNvPr>
          <p:cNvSpPr>
            <a:spLocks noGrp="1"/>
          </p:cNvSpPr>
          <p:nvPr>
            <p:ph idx="1"/>
          </p:nvPr>
        </p:nvSpPr>
        <p:spPr>
          <a:xfrm>
            <a:off x="914400" y="2314723"/>
            <a:ext cx="10515600" cy="4351338"/>
          </a:xfrm>
        </p:spPr>
        <p:txBody>
          <a:bodyPr>
            <a:normAutofit lnSpcReduction="10000"/>
          </a:bodyPr>
          <a:lstStyle/>
          <a:p>
            <a:pPr marL="0" indent="0">
              <a:buNone/>
            </a:pPr>
            <a:endParaRPr lang="en-US" dirty="0"/>
          </a:p>
          <a:p>
            <a:pPr marL="0" indent="0">
              <a:buNone/>
            </a:pPr>
            <a:r>
              <a:rPr lang="en-US" sz="3200" dirty="0">
                <a:solidFill>
                  <a:schemeClr val="bg1"/>
                </a:solidFill>
                <a:latin typeface="Garamond" panose="02020404030301010803" pitchFamily="18" charset="0"/>
              </a:rPr>
              <a:t> 	</a:t>
            </a:r>
            <a:endParaRPr lang="en-US" sz="3500" dirty="0">
              <a:solidFill>
                <a:schemeClr val="bg1"/>
              </a:solidFill>
              <a:latin typeface="Garamond" panose="02020404030301010803" pitchFamily="18" charset="0"/>
            </a:endParaRPr>
          </a:p>
          <a:p>
            <a:pPr marL="914400" lvl="2" indent="-401638">
              <a:buFont typeface="Garamond" panose="02020404030301010803" pitchFamily="18" charset="0"/>
              <a:buChar char="□"/>
            </a:pPr>
            <a:r>
              <a:rPr lang="en-US" sz="3000" dirty="0">
                <a:solidFill>
                  <a:schemeClr val="bg1"/>
                </a:solidFill>
                <a:latin typeface="Garamond" panose="02020404030301010803" pitchFamily="18" charset="0"/>
              </a:rPr>
              <a:t>Source document of record</a:t>
            </a:r>
          </a:p>
          <a:p>
            <a:pPr marL="914400" lvl="2" indent="-401638">
              <a:buFont typeface="Garamond" panose="02020404030301010803" pitchFamily="18" charset="0"/>
              <a:buChar char="□"/>
            </a:pPr>
            <a:r>
              <a:rPr lang="en-US" sz="3000" dirty="0">
                <a:solidFill>
                  <a:schemeClr val="bg1"/>
                </a:solidFill>
                <a:latin typeface="Garamond" panose="02020404030301010803" pitchFamily="18" charset="0"/>
              </a:rPr>
              <a:t>Three-part</a:t>
            </a:r>
          </a:p>
          <a:p>
            <a:pPr marL="914400" lvl="2" indent="-401638">
              <a:buFont typeface="Garamond" panose="02020404030301010803" pitchFamily="18" charset="0"/>
              <a:buChar char="□"/>
            </a:pPr>
            <a:r>
              <a:rPr lang="en-US" sz="3000" dirty="0">
                <a:solidFill>
                  <a:schemeClr val="bg1"/>
                </a:solidFill>
                <a:latin typeface="Garamond" panose="02020404030301010803" pitchFamily="18" charset="0"/>
              </a:rPr>
              <a:t>Pre-numbered</a:t>
            </a:r>
          </a:p>
          <a:p>
            <a:pPr marL="914400" lvl="2" indent="-401638">
              <a:buFont typeface="Garamond" panose="02020404030301010803" pitchFamily="18" charset="0"/>
              <a:buChar char="□"/>
            </a:pPr>
            <a:r>
              <a:rPr lang="en-US" sz="3000" dirty="0">
                <a:solidFill>
                  <a:schemeClr val="bg1"/>
                </a:solidFill>
                <a:latin typeface="Garamond" panose="02020404030301010803" pitchFamily="18" charset="0"/>
              </a:rPr>
              <a:t>Original given to payor</a:t>
            </a:r>
          </a:p>
          <a:p>
            <a:pPr marL="914400" lvl="2" indent="-401638">
              <a:buFont typeface="Garamond" panose="02020404030301010803" pitchFamily="18" charset="0"/>
              <a:buChar char="□"/>
            </a:pPr>
            <a:r>
              <a:rPr lang="en-US" sz="3000" dirty="0">
                <a:solidFill>
                  <a:schemeClr val="bg1"/>
                </a:solidFill>
                <a:latin typeface="Garamond" panose="02020404030301010803" pitchFamily="18" charset="0"/>
              </a:rPr>
              <a:t>Copy attached to daily checkout</a:t>
            </a:r>
          </a:p>
          <a:p>
            <a:pPr marL="914400" lvl="2" indent="-401638">
              <a:buFont typeface="Garamond" panose="02020404030301010803" pitchFamily="18" charset="0"/>
              <a:buChar char="□"/>
            </a:pPr>
            <a:r>
              <a:rPr lang="en-US" sz="3000" dirty="0">
                <a:solidFill>
                  <a:schemeClr val="bg1"/>
                </a:solidFill>
                <a:latin typeface="Garamond" panose="02020404030301010803" pitchFamily="18" charset="0"/>
              </a:rPr>
              <a:t>Copy filed numerically</a:t>
            </a:r>
          </a:p>
          <a:p>
            <a:pPr marL="914400" lvl="2" indent="0">
              <a:buNone/>
            </a:pPr>
            <a:r>
              <a:rPr lang="en-US" sz="3500" dirty="0">
                <a:solidFill>
                  <a:schemeClr val="bg1"/>
                </a:solidFill>
                <a:latin typeface="Garamond" panose="02020404030301010803" pitchFamily="18" charset="0"/>
              </a:rPr>
              <a:t>	</a:t>
            </a:r>
          </a:p>
          <a:p>
            <a:pPr lvl="2"/>
            <a:endParaRPr lang="en-US" sz="3500" dirty="0">
              <a:solidFill>
                <a:schemeClr val="bg1"/>
              </a:solidFill>
              <a:latin typeface="Garamond" panose="02020404030301010803" pitchFamily="18" charset="0"/>
            </a:endParaRPr>
          </a:p>
          <a:p>
            <a:pPr marL="914400" lvl="2" indent="0">
              <a:buNone/>
            </a:pPr>
            <a:endParaRPr lang="en-US" sz="3500" dirty="0">
              <a:solidFill>
                <a:schemeClr val="bg1"/>
              </a:solidFill>
              <a:latin typeface="Garamond" panose="02020404030301010803" pitchFamily="18" charset="0"/>
            </a:endParaRPr>
          </a:p>
        </p:txBody>
      </p:sp>
    </p:spTree>
    <p:extLst>
      <p:ext uri="{BB962C8B-B14F-4D97-AF65-F5344CB8AC3E}">
        <p14:creationId xmlns:p14="http://schemas.microsoft.com/office/powerpoint/2010/main" val="4809592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A557D3-3FFD-4A89-904C-82BF5E5A2464}"/>
              </a:ext>
            </a:extLst>
          </p:cNvPr>
          <p:cNvSpPr>
            <a:spLocks noGrp="1"/>
          </p:cNvSpPr>
          <p:nvPr>
            <p:ph type="title"/>
          </p:nvPr>
        </p:nvSpPr>
        <p:spPr>
          <a:xfrm>
            <a:off x="3537012" y="500062"/>
            <a:ext cx="7816788" cy="1325563"/>
          </a:xfrm>
        </p:spPr>
        <p:txBody>
          <a:bodyPr>
            <a:noAutofit/>
          </a:bodyPr>
          <a:lstStyle/>
          <a:p>
            <a:endParaRPr lang="en-US" sz="6000" u="sng" dirty="0">
              <a:solidFill>
                <a:schemeClr val="bg1"/>
              </a:solidFill>
              <a:latin typeface="Garamond" panose="02020404030301010803" pitchFamily="18" charset="0"/>
            </a:endParaRPr>
          </a:p>
        </p:txBody>
      </p:sp>
      <p:sp>
        <p:nvSpPr>
          <p:cNvPr id="7" name="Content Placeholder 6">
            <a:extLst>
              <a:ext uri="{FF2B5EF4-FFF2-40B4-BE49-F238E27FC236}">
                <a16:creationId xmlns:a16="http://schemas.microsoft.com/office/drawing/2014/main" id="{33FF8CC8-93E8-4036-9EB0-67C2614879B3}"/>
              </a:ext>
            </a:extLst>
          </p:cNvPr>
          <p:cNvSpPr>
            <a:spLocks noGrp="1"/>
          </p:cNvSpPr>
          <p:nvPr>
            <p:ph idx="1"/>
          </p:nvPr>
        </p:nvSpPr>
        <p:spPr>
          <a:xfrm>
            <a:off x="838200" y="2314723"/>
            <a:ext cx="10515600" cy="4351338"/>
          </a:xfrm>
        </p:spPr>
        <p:txBody>
          <a:bodyPr>
            <a:normAutofit/>
          </a:bodyPr>
          <a:lstStyle/>
          <a:p>
            <a:pPr marL="0" indent="0">
              <a:buNone/>
            </a:pPr>
            <a:endParaRPr lang="en-US" dirty="0"/>
          </a:p>
          <a:p>
            <a:pPr marL="0" indent="0">
              <a:buNone/>
            </a:pPr>
            <a:r>
              <a:rPr lang="en-US" sz="3200" dirty="0">
                <a:solidFill>
                  <a:schemeClr val="bg1"/>
                </a:solidFill>
                <a:latin typeface="Garamond" panose="02020404030301010803" pitchFamily="18" charset="0"/>
              </a:rPr>
              <a:t> 	</a:t>
            </a:r>
            <a:endParaRPr lang="en-US" sz="3500" dirty="0">
              <a:solidFill>
                <a:schemeClr val="bg1"/>
              </a:solidFill>
              <a:latin typeface="Garamond" panose="02020404030301010803" pitchFamily="18" charset="0"/>
            </a:endParaRPr>
          </a:p>
          <a:p>
            <a:pPr lvl="2"/>
            <a:endParaRPr lang="en-US" sz="3500" dirty="0">
              <a:solidFill>
                <a:schemeClr val="bg1"/>
              </a:solidFill>
              <a:latin typeface="Garamond" panose="02020404030301010803" pitchFamily="18" charset="0"/>
            </a:endParaRPr>
          </a:p>
          <a:p>
            <a:pPr marL="914400" lvl="2" indent="0">
              <a:buNone/>
            </a:pPr>
            <a:endParaRPr lang="en-US" sz="3500" dirty="0">
              <a:solidFill>
                <a:schemeClr val="bg1"/>
              </a:solidFill>
              <a:latin typeface="Garamond" panose="02020404030301010803" pitchFamily="18" charset="0"/>
            </a:endParaRPr>
          </a:p>
        </p:txBody>
      </p:sp>
      <p:pic>
        <p:nvPicPr>
          <p:cNvPr id="5" name="Content Placeholder 4" descr="Receipt Clerk.JPG">
            <a:extLst>
              <a:ext uri="{FF2B5EF4-FFF2-40B4-BE49-F238E27FC236}">
                <a16:creationId xmlns:a16="http://schemas.microsoft.com/office/drawing/2014/main" id="{E557A7C0-59F8-4621-985F-5A43F295FC63}"/>
              </a:ext>
            </a:extLst>
          </p:cNvPr>
          <p:cNvPicPr>
            <a:picLocks noChangeAspect="1"/>
          </p:cNvPicPr>
          <p:nvPr/>
        </p:nvPicPr>
        <p:blipFill>
          <a:blip r:embed="rId3" cstate="print"/>
          <a:stretch>
            <a:fillRect/>
          </a:stretch>
        </p:blipFill>
        <p:spPr>
          <a:xfrm>
            <a:off x="19051" y="19050"/>
            <a:ext cx="12172949" cy="6858000"/>
          </a:xfrm>
          <a:prstGeom prst="rect">
            <a:avLst/>
          </a:prstGeom>
        </p:spPr>
      </p:pic>
    </p:spTree>
    <p:extLst>
      <p:ext uri="{BB962C8B-B14F-4D97-AF65-F5344CB8AC3E}">
        <p14:creationId xmlns:p14="http://schemas.microsoft.com/office/powerpoint/2010/main" val="22875090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A557D3-3FFD-4A89-904C-82BF5E5A2464}"/>
              </a:ext>
            </a:extLst>
          </p:cNvPr>
          <p:cNvSpPr>
            <a:spLocks noGrp="1"/>
          </p:cNvSpPr>
          <p:nvPr>
            <p:ph type="title"/>
          </p:nvPr>
        </p:nvSpPr>
        <p:spPr>
          <a:xfrm>
            <a:off x="3537012" y="500062"/>
            <a:ext cx="7816788" cy="1325563"/>
          </a:xfrm>
        </p:spPr>
        <p:txBody>
          <a:bodyPr>
            <a:noAutofit/>
          </a:bodyPr>
          <a:lstStyle/>
          <a:p>
            <a:r>
              <a:rPr lang="en-US" sz="6000" dirty="0">
                <a:solidFill>
                  <a:schemeClr val="bg1"/>
                </a:solidFill>
                <a:latin typeface="Garamond" panose="02020404030301010803" pitchFamily="18" charset="0"/>
              </a:rPr>
              <a:t>Daily Cash</a:t>
            </a:r>
            <a:r>
              <a:rPr lang="en-US" sz="6000" u="sng" dirty="0">
                <a:solidFill>
                  <a:schemeClr val="bg1"/>
                </a:solidFill>
                <a:latin typeface="Garamond" panose="02020404030301010803" pitchFamily="18" charset="0"/>
              </a:rPr>
              <a:t> </a:t>
            </a:r>
            <a:br>
              <a:rPr lang="en-US" sz="6000" u="sng" dirty="0">
                <a:solidFill>
                  <a:schemeClr val="bg1"/>
                </a:solidFill>
                <a:latin typeface="Garamond" panose="02020404030301010803" pitchFamily="18" charset="0"/>
              </a:rPr>
            </a:br>
            <a:r>
              <a:rPr lang="en-US" sz="6000" u="sng" dirty="0">
                <a:solidFill>
                  <a:schemeClr val="bg1"/>
                </a:solidFill>
                <a:latin typeface="Garamond" panose="02020404030301010803" pitchFamily="18" charset="0"/>
              </a:rPr>
              <a:t>Checkout Sheet</a:t>
            </a:r>
          </a:p>
        </p:txBody>
      </p:sp>
      <p:sp>
        <p:nvSpPr>
          <p:cNvPr id="7" name="Content Placeholder 6">
            <a:extLst>
              <a:ext uri="{FF2B5EF4-FFF2-40B4-BE49-F238E27FC236}">
                <a16:creationId xmlns:a16="http://schemas.microsoft.com/office/drawing/2014/main" id="{33FF8CC8-93E8-4036-9EB0-67C2614879B3}"/>
              </a:ext>
            </a:extLst>
          </p:cNvPr>
          <p:cNvSpPr>
            <a:spLocks noGrp="1"/>
          </p:cNvSpPr>
          <p:nvPr>
            <p:ph idx="1"/>
          </p:nvPr>
        </p:nvSpPr>
        <p:spPr>
          <a:xfrm>
            <a:off x="914400" y="2314723"/>
            <a:ext cx="10515600" cy="4351338"/>
          </a:xfrm>
        </p:spPr>
        <p:txBody>
          <a:bodyPr>
            <a:normAutofit fontScale="92500" lnSpcReduction="10000"/>
          </a:bodyPr>
          <a:lstStyle/>
          <a:p>
            <a:pPr marL="0" indent="0">
              <a:buNone/>
            </a:pPr>
            <a:endParaRPr lang="en-US" dirty="0"/>
          </a:p>
          <a:p>
            <a:pPr marL="0" indent="0">
              <a:buNone/>
            </a:pPr>
            <a:r>
              <a:rPr lang="en-US" sz="3200" dirty="0">
                <a:solidFill>
                  <a:schemeClr val="bg1"/>
                </a:solidFill>
                <a:latin typeface="Garamond" panose="02020404030301010803" pitchFamily="18" charset="0"/>
              </a:rPr>
              <a:t> 	</a:t>
            </a:r>
            <a:endParaRPr lang="en-US" sz="3500" dirty="0">
              <a:solidFill>
                <a:schemeClr val="bg1"/>
              </a:solidFill>
              <a:latin typeface="Garamond" panose="02020404030301010803" pitchFamily="18" charset="0"/>
            </a:endParaRPr>
          </a:p>
          <a:p>
            <a:pPr marL="969962" lvl="2" indent="-457200">
              <a:buFont typeface="Garamond" panose="02020404030301010803" pitchFamily="18" charset="0"/>
              <a:buChar char="□"/>
            </a:pPr>
            <a:r>
              <a:rPr lang="en-US" sz="3200" dirty="0">
                <a:solidFill>
                  <a:schemeClr val="bg1"/>
                </a:solidFill>
                <a:latin typeface="Garamond" panose="02020404030301010803" pitchFamily="18" charset="0"/>
              </a:rPr>
              <a:t>Daily Summary of activity</a:t>
            </a:r>
          </a:p>
          <a:p>
            <a:pPr marL="969962" lvl="2" indent="-457200">
              <a:buFont typeface="Garamond" panose="02020404030301010803" pitchFamily="18" charset="0"/>
              <a:buChar char="□"/>
            </a:pPr>
            <a:endParaRPr lang="en-US" sz="3200" dirty="0">
              <a:solidFill>
                <a:schemeClr val="bg1"/>
              </a:solidFill>
              <a:latin typeface="Garamond" panose="02020404030301010803" pitchFamily="18" charset="0"/>
            </a:endParaRPr>
          </a:p>
          <a:p>
            <a:pPr marL="969962" lvl="2" indent="-457200">
              <a:buFont typeface="Garamond" panose="02020404030301010803" pitchFamily="18" charset="0"/>
              <a:buChar char="□"/>
            </a:pPr>
            <a:r>
              <a:rPr lang="en-US" sz="3200" dirty="0">
                <a:solidFill>
                  <a:schemeClr val="bg1"/>
                </a:solidFill>
                <a:latin typeface="Garamond" panose="02020404030301010803" pitchFamily="18" charset="0"/>
              </a:rPr>
              <a:t>Broken down into various categories</a:t>
            </a:r>
          </a:p>
          <a:p>
            <a:pPr marL="969962" lvl="2" indent="-457200">
              <a:buFont typeface="Garamond" panose="02020404030301010803" pitchFamily="18" charset="0"/>
              <a:buChar char="□"/>
            </a:pPr>
            <a:endParaRPr lang="en-US" sz="3200" dirty="0">
              <a:solidFill>
                <a:schemeClr val="bg1"/>
              </a:solidFill>
              <a:latin typeface="Garamond" panose="02020404030301010803" pitchFamily="18" charset="0"/>
            </a:endParaRPr>
          </a:p>
          <a:p>
            <a:pPr marL="969962" lvl="2" indent="-457200">
              <a:buFont typeface="Garamond" panose="02020404030301010803" pitchFamily="18" charset="0"/>
              <a:buChar char="□"/>
            </a:pPr>
            <a:r>
              <a:rPr lang="en-US" sz="3200" dirty="0">
                <a:solidFill>
                  <a:schemeClr val="bg1"/>
                </a:solidFill>
                <a:latin typeface="Garamond" panose="02020404030301010803" pitchFamily="18" charset="0"/>
              </a:rPr>
              <a:t>Receipt form totals are posted here</a:t>
            </a:r>
          </a:p>
          <a:p>
            <a:pPr marL="969962" lvl="2" indent="-457200">
              <a:buFont typeface="Garamond" panose="02020404030301010803" pitchFamily="18" charset="0"/>
              <a:buChar char="□"/>
            </a:pPr>
            <a:endParaRPr lang="en-US" sz="3200" dirty="0">
              <a:solidFill>
                <a:schemeClr val="bg1"/>
              </a:solidFill>
              <a:latin typeface="Garamond" panose="02020404030301010803" pitchFamily="18" charset="0"/>
            </a:endParaRPr>
          </a:p>
          <a:p>
            <a:pPr marL="969962" lvl="2" indent="-457200">
              <a:buFont typeface="Garamond" panose="02020404030301010803" pitchFamily="18" charset="0"/>
              <a:buChar char="□"/>
            </a:pPr>
            <a:r>
              <a:rPr lang="en-US" sz="3200" dirty="0">
                <a:solidFill>
                  <a:schemeClr val="bg1"/>
                </a:solidFill>
                <a:latin typeface="Garamond" panose="02020404030301010803" pitchFamily="18" charset="0"/>
              </a:rPr>
              <a:t>Daily deposits should equal the sum total of all daily cash checkout sheets.</a:t>
            </a:r>
            <a:r>
              <a:rPr lang="en-US" sz="3500" dirty="0">
                <a:solidFill>
                  <a:schemeClr val="bg1"/>
                </a:solidFill>
                <a:latin typeface="Garamond" panose="02020404030301010803" pitchFamily="18" charset="0"/>
              </a:rPr>
              <a:t>	</a:t>
            </a:r>
          </a:p>
          <a:p>
            <a:pPr lvl="2"/>
            <a:endParaRPr lang="en-US" sz="3500" dirty="0">
              <a:solidFill>
                <a:schemeClr val="bg1"/>
              </a:solidFill>
              <a:latin typeface="Garamond" panose="02020404030301010803" pitchFamily="18" charset="0"/>
            </a:endParaRPr>
          </a:p>
          <a:p>
            <a:pPr marL="914400" lvl="2" indent="0">
              <a:buNone/>
            </a:pPr>
            <a:endParaRPr lang="en-US" sz="3500" dirty="0">
              <a:solidFill>
                <a:schemeClr val="bg1"/>
              </a:solidFill>
              <a:latin typeface="Garamond" panose="02020404030301010803" pitchFamily="18" charset="0"/>
            </a:endParaRPr>
          </a:p>
        </p:txBody>
      </p:sp>
    </p:spTree>
    <p:extLst>
      <p:ext uri="{BB962C8B-B14F-4D97-AF65-F5344CB8AC3E}">
        <p14:creationId xmlns:p14="http://schemas.microsoft.com/office/powerpoint/2010/main" val="38539351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33FF8CC8-93E8-4036-9EB0-67C2614879B3}"/>
              </a:ext>
            </a:extLst>
          </p:cNvPr>
          <p:cNvSpPr>
            <a:spLocks noGrp="1"/>
          </p:cNvSpPr>
          <p:nvPr>
            <p:ph idx="4294967295"/>
          </p:nvPr>
        </p:nvSpPr>
        <p:spPr>
          <a:xfrm>
            <a:off x="0" y="2314575"/>
            <a:ext cx="10515600" cy="4351338"/>
          </a:xfrm>
        </p:spPr>
        <p:txBody>
          <a:bodyPr>
            <a:normAutofit/>
          </a:bodyPr>
          <a:lstStyle/>
          <a:p>
            <a:pPr marL="0" indent="0">
              <a:buNone/>
            </a:pPr>
            <a:endParaRPr lang="en-US" dirty="0"/>
          </a:p>
          <a:p>
            <a:pPr marL="0" indent="0">
              <a:buNone/>
            </a:pPr>
            <a:r>
              <a:rPr lang="en-US" sz="3200" dirty="0">
                <a:solidFill>
                  <a:schemeClr val="bg1"/>
                </a:solidFill>
                <a:latin typeface="Garamond" panose="02020404030301010803" pitchFamily="18" charset="0"/>
              </a:rPr>
              <a:t> 	</a:t>
            </a:r>
            <a:endParaRPr lang="en-US" sz="3500" dirty="0">
              <a:solidFill>
                <a:schemeClr val="bg1"/>
              </a:solidFill>
              <a:latin typeface="Garamond" panose="02020404030301010803" pitchFamily="18" charset="0"/>
            </a:endParaRPr>
          </a:p>
          <a:p>
            <a:pPr lvl="2"/>
            <a:endParaRPr lang="en-US" sz="3500" dirty="0">
              <a:solidFill>
                <a:schemeClr val="bg1"/>
              </a:solidFill>
              <a:latin typeface="Garamond" panose="02020404030301010803" pitchFamily="18" charset="0"/>
            </a:endParaRPr>
          </a:p>
          <a:p>
            <a:pPr marL="914400" lvl="2" indent="0">
              <a:buNone/>
            </a:pPr>
            <a:endParaRPr lang="en-US" sz="3500" dirty="0">
              <a:solidFill>
                <a:schemeClr val="bg1"/>
              </a:solidFill>
              <a:latin typeface="Garamond" panose="02020404030301010803" pitchFamily="18" charset="0"/>
            </a:endParaRPr>
          </a:p>
        </p:txBody>
      </p:sp>
      <p:pic>
        <p:nvPicPr>
          <p:cNvPr id="5" name="Picture 5" descr="County Clerk Daily Checkout Sheet">
            <a:extLst>
              <a:ext uri="{FF2B5EF4-FFF2-40B4-BE49-F238E27FC236}">
                <a16:creationId xmlns:a16="http://schemas.microsoft.com/office/drawing/2014/main" id="{89837875-7BF0-44C5-A794-0A08035CA7B9}"/>
              </a:ext>
            </a:extLst>
          </p:cNvPr>
          <p:cNvPicPr>
            <a:picLocks noChangeAspect="1" noChangeArrowheads="1"/>
          </p:cNvPicPr>
          <p:nvPr/>
        </p:nvPicPr>
        <p:blipFill>
          <a:blip r:embed="rId3" cstate="print"/>
          <a:stretch>
            <a:fillRect/>
          </a:stretch>
        </p:blipFill>
        <p:spPr>
          <a:xfrm>
            <a:off x="2423160" y="191943"/>
            <a:ext cx="7371949" cy="6409944"/>
          </a:xfrm>
          <a:prstGeom prst="rect">
            <a:avLst/>
          </a:prstGeom>
          <a:solidFill>
            <a:schemeClr val="bg1"/>
          </a:solidFill>
          <a:ln w="25400">
            <a:solidFill>
              <a:schemeClr val="tx1"/>
            </a:solidFill>
          </a:ln>
        </p:spPr>
      </p:pic>
    </p:spTree>
    <p:extLst>
      <p:ext uri="{BB962C8B-B14F-4D97-AF65-F5344CB8AC3E}">
        <p14:creationId xmlns:p14="http://schemas.microsoft.com/office/powerpoint/2010/main" val="16977956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A557D3-3FFD-4A89-904C-82BF5E5A2464}"/>
              </a:ext>
            </a:extLst>
          </p:cNvPr>
          <p:cNvSpPr>
            <a:spLocks noGrp="1"/>
          </p:cNvSpPr>
          <p:nvPr>
            <p:ph type="title"/>
          </p:nvPr>
        </p:nvSpPr>
        <p:spPr>
          <a:xfrm>
            <a:off x="3537012" y="500062"/>
            <a:ext cx="7816788" cy="1325563"/>
          </a:xfrm>
        </p:spPr>
        <p:txBody>
          <a:bodyPr>
            <a:noAutofit/>
          </a:bodyPr>
          <a:lstStyle/>
          <a:p>
            <a:r>
              <a:rPr lang="en-US" sz="6000" u="sng" dirty="0">
                <a:solidFill>
                  <a:schemeClr val="bg1"/>
                </a:solidFill>
                <a:latin typeface="Garamond" panose="02020404030301010803" pitchFamily="18" charset="0"/>
              </a:rPr>
              <a:t>Receipts Journal</a:t>
            </a:r>
          </a:p>
        </p:txBody>
      </p:sp>
      <p:sp>
        <p:nvSpPr>
          <p:cNvPr id="7" name="Content Placeholder 6">
            <a:extLst>
              <a:ext uri="{FF2B5EF4-FFF2-40B4-BE49-F238E27FC236}">
                <a16:creationId xmlns:a16="http://schemas.microsoft.com/office/drawing/2014/main" id="{33FF8CC8-93E8-4036-9EB0-67C2614879B3}"/>
              </a:ext>
            </a:extLst>
          </p:cNvPr>
          <p:cNvSpPr>
            <a:spLocks noGrp="1"/>
          </p:cNvSpPr>
          <p:nvPr>
            <p:ph idx="1"/>
          </p:nvPr>
        </p:nvSpPr>
        <p:spPr>
          <a:xfrm>
            <a:off x="925552" y="2147455"/>
            <a:ext cx="10515600" cy="4351338"/>
          </a:xfrm>
        </p:spPr>
        <p:txBody>
          <a:bodyPr>
            <a:normAutofit/>
          </a:bodyPr>
          <a:lstStyle/>
          <a:p>
            <a:pPr marL="0" indent="0">
              <a:buNone/>
            </a:pPr>
            <a:endParaRPr lang="en-US" dirty="0"/>
          </a:p>
          <a:p>
            <a:pPr marL="0" indent="0">
              <a:buNone/>
            </a:pPr>
            <a:r>
              <a:rPr lang="en-US" sz="3200" dirty="0">
                <a:solidFill>
                  <a:schemeClr val="bg1"/>
                </a:solidFill>
                <a:latin typeface="Garamond" panose="02020404030301010803" pitchFamily="18" charset="0"/>
              </a:rPr>
              <a:t> 	</a:t>
            </a:r>
            <a:endParaRPr lang="en-US" sz="3500" dirty="0">
              <a:solidFill>
                <a:schemeClr val="bg1"/>
              </a:solidFill>
              <a:latin typeface="Garamond" panose="02020404030301010803" pitchFamily="18" charset="0"/>
            </a:endParaRPr>
          </a:p>
          <a:p>
            <a:pPr marL="914400" lvl="2" indent="-401638">
              <a:buFont typeface="Garamond" panose="02020404030301010803" pitchFamily="18" charset="0"/>
              <a:buChar char="□"/>
            </a:pPr>
            <a:r>
              <a:rPr lang="en-US" sz="3000" dirty="0">
                <a:solidFill>
                  <a:schemeClr val="bg1"/>
                </a:solidFill>
                <a:latin typeface="Garamond" panose="02020404030301010803" pitchFamily="18" charset="0"/>
              </a:rPr>
              <a:t>Records receipts by category</a:t>
            </a:r>
          </a:p>
          <a:p>
            <a:pPr marL="914400" lvl="3" indent="-401638">
              <a:buFont typeface="Garamond" panose="02020404030301010803" pitchFamily="18" charset="0"/>
              <a:buChar char="□"/>
            </a:pPr>
            <a:endParaRPr lang="en-US" sz="3000" dirty="0">
              <a:solidFill>
                <a:schemeClr val="bg1"/>
              </a:solidFill>
              <a:latin typeface="Garamond" panose="02020404030301010803" pitchFamily="18" charset="0"/>
            </a:endParaRPr>
          </a:p>
          <a:p>
            <a:pPr marL="914400" lvl="2" indent="-401638">
              <a:buFont typeface="Garamond" panose="02020404030301010803" pitchFamily="18" charset="0"/>
              <a:buChar char="□"/>
            </a:pPr>
            <a:r>
              <a:rPr lang="en-US" sz="3000" dirty="0">
                <a:solidFill>
                  <a:schemeClr val="bg1"/>
                </a:solidFill>
                <a:latin typeface="Garamond" panose="02020404030301010803" pitchFamily="18" charset="0"/>
              </a:rPr>
              <a:t>Daily recording of cash checkouts sheet data is posted here</a:t>
            </a:r>
          </a:p>
          <a:p>
            <a:pPr marL="914400" lvl="3" indent="-401638">
              <a:buFont typeface="Garamond" panose="02020404030301010803" pitchFamily="18" charset="0"/>
              <a:buChar char="□"/>
            </a:pPr>
            <a:endParaRPr lang="en-US" sz="3000" dirty="0">
              <a:solidFill>
                <a:schemeClr val="bg1"/>
              </a:solidFill>
              <a:latin typeface="Garamond" panose="02020404030301010803" pitchFamily="18" charset="0"/>
            </a:endParaRPr>
          </a:p>
          <a:p>
            <a:pPr marL="914400" lvl="2" indent="-401638">
              <a:buFont typeface="Garamond" panose="02020404030301010803" pitchFamily="18" charset="0"/>
              <a:buChar char="□"/>
            </a:pPr>
            <a:r>
              <a:rPr lang="en-US" sz="3000" dirty="0">
                <a:solidFill>
                  <a:schemeClr val="bg1"/>
                </a:solidFill>
                <a:latin typeface="Garamond" panose="02020404030301010803" pitchFamily="18" charset="0"/>
              </a:rPr>
              <a:t>Journal information is transferred to part 2 of the Quarterly Financial Statement</a:t>
            </a:r>
          </a:p>
          <a:p>
            <a:pPr marL="512762" lvl="2" indent="0">
              <a:buNone/>
            </a:pPr>
            <a:r>
              <a:rPr lang="en-US" sz="3000" dirty="0">
                <a:solidFill>
                  <a:schemeClr val="bg1"/>
                </a:solidFill>
                <a:latin typeface="Garamond" panose="02020404030301010803" pitchFamily="18" charset="0"/>
              </a:rPr>
              <a:t>	</a:t>
            </a:r>
          </a:p>
          <a:p>
            <a:pPr lvl="2"/>
            <a:endParaRPr lang="en-US" sz="3500" dirty="0">
              <a:solidFill>
                <a:schemeClr val="bg1"/>
              </a:solidFill>
              <a:latin typeface="Garamond" panose="02020404030301010803" pitchFamily="18" charset="0"/>
            </a:endParaRPr>
          </a:p>
          <a:p>
            <a:pPr marL="914400" lvl="2" indent="0">
              <a:buNone/>
            </a:pPr>
            <a:endParaRPr lang="en-US" sz="3500" dirty="0">
              <a:solidFill>
                <a:schemeClr val="bg1"/>
              </a:solidFill>
              <a:latin typeface="Garamond" panose="02020404030301010803" pitchFamily="18" charset="0"/>
            </a:endParaRPr>
          </a:p>
        </p:txBody>
      </p:sp>
    </p:spTree>
    <p:extLst>
      <p:ext uri="{BB962C8B-B14F-4D97-AF65-F5344CB8AC3E}">
        <p14:creationId xmlns:p14="http://schemas.microsoft.com/office/powerpoint/2010/main" val="41801331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A557D3-3FFD-4A89-904C-82BF5E5A2464}"/>
              </a:ext>
            </a:extLst>
          </p:cNvPr>
          <p:cNvSpPr>
            <a:spLocks noGrp="1"/>
          </p:cNvSpPr>
          <p:nvPr>
            <p:ph type="title"/>
          </p:nvPr>
        </p:nvSpPr>
        <p:spPr>
          <a:xfrm>
            <a:off x="3537012" y="500062"/>
            <a:ext cx="7816788" cy="1325563"/>
          </a:xfrm>
        </p:spPr>
        <p:txBody>
          <a:bodyPr>
            <a:noAutofit/>
          </a:bodyPr>
          <a:lstStyle/>
          <a:p>
            <a:r>
              <a:rPr lang="en-US" sz="6000" u="sng" dirty="0">
                <a:solidFill>
                  <a:schemeClr val="bg1"/>
                </a:solidFill>
                <a:latin typeface="Garamond" panose="02020404030301010803" pitchFamily="18" charset="0"/>
              </a:rPr>
              <a:t>Expenditure Ledger</a:t>
            </a:r>
          </a:p>
        </p:txBody>
      </p:sp>
      <p:sp>
        <p:nvSpPr>
          <p:cNvPr id="7" name="Content Placeholder 6">
            <a:extLst>
              <a:ext uri="{FF2B5EF4-FFF2-40B4-BE49-F238E27FC236}">
                <a16:creationId xmlns:a16="http://schemas.microsoft.com/office/drawing/2014/main" id="{33FF8CC8-93E8-4036-9EB0-67C2614879B3}"/>
              </a:ext>
            </a:extLst>
          </p:cNvPr>
          <p:cNvSpPr>
            <a:spLocks noGrp="1"/>
          </p:cNvSpPr>
          <p:nvPr>
            <p:ph idx="1"/>
          </p:nvPr>
        </p:nvSpPr>
        <p:spPr>
          <a:xfrm>
            <a:off x="838200" y="2314723"/>
            <a:ext cx="10515600" cy="4351338"/>
          </a:xfrm>
        </p:spPr>
        <p:txBody>
          <a:bodyPr>
            <a:normAutofit/>
          </a:bodyPr>
          <a:lstStyle/>
          <a:p>
            <a:pPr marL="0" indent="0">
              <a:buNone/>
            </a:pPr>
            <a:endParaRPr lang="en-US" dirty="0"/>
          </a:p>
          <a:p>
            <a:pPr marL="0" indent="0">
              <a:buNone/>
            </a:pPr>
            <a:r>
              <a:rPr lang="en-US" sz="3200" dirty="0">
                <a:solidFill>
                  <a:schemeClr val="bg1"/>
                </a:solidFill>
                <a:latin typeface="Garamond" panose="02020404030301010803" pitchFamily="18" charset="0"/>
              </a:rPr>
              <a:t> 	</a:t>
            </a:r>
            <a:endParaRPr lang="en-US" sz="3500" dirty="0">
              <a:solidFill>
                <a:schemeClr val="bg1"/>
              </a:solidFill>
              <a:latin typeface="Garamond" panose="02020404030301010803" pitchFamily="18" charset="0"/>
            </a:endParaRPr>
          </a:p>
          <a:p>
            <a:pPr lvl="2"/>
            <a:endParaRPr lang="en-US" sz="3500" dirty="0">
              <a:solidFill>
                <a:schemeClr val="bg1"/>
              </a:solidFill>
              <a:latin typeface="Garamond" panose="02020404030301010803" pitchFamily="18" charset="0"/>
            </a:endParaRPr>
          </a:p>
          <a:p>
            <a:pPr marL="914400" lvl="2" indent="0">
              <a:buNone/>
            </a:pPr>
            <a:endParaRPr lang="en-US" sz="3500" dirty="0">
              <a:solidFill>
                <a:schemeClr val="bg1"/>
              </a:solidFill>
              <a:latin typeface="Garamond" panose="02020404030301010803" pitchFamily="18" charset="0"/>
            </a:endParaRPr>
          </a:p>
        </p:txBody>
      </p:sp>
      <p:pic>
        <p:nvPicPr>
          <p:cNvPr id="5" name="Content Placeholder 4" descr="Receipt Ledger Clerk.JPG">
            <a:extLst>
              <a:ext uri="{FF2B5EF4-FFF2-40B4-BE49-F238E27FC236}">
                <a16:creationId xmlns:a16="http://schemas.microsoft.com/office/drawing/2014/main" id="{66636F8E-8F48-4211-A2E7-61CF73B393EF}"/>
              </a:ext>
            </a:extLst>
          </p:cNvPr>
          <p:cNvPicPr>
            <a:picLocks noChangeAspect="1"/>
          </p:cNvPicPr>
          <p:nvPr/>
        </p:nvPicPr>
        <p:blipFill>
          <a:blip r:embed="rId3" cstate="print"/>
          <a:stretch>
            <a:fillRect/>
          </a:stretch>
        </p:blipFill>
        <p:spPr>
          <a:xfrm>
            <a:off x="0" y="0"/>
            <a:ext cx="12192000" cy="6858000"/>
          </a:xfrm>
          <a:prstGeom prst="rect">
            <a:avLst/>
          </a:prstGeom>
        </p:spPr>
      </p:pic>
    </p:spTree>
    <p:extLst>
      <p:ext uri="{BB962C8B-B14F-4D97-AF65-F5344CB8AC3E}">
        <p14:creationId xmlns:p14="http://schemas.microsoft.com/office/powerpoint/2010/main" val="2630794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A557D3-3FFD-4A89-904C-82BF5E5A2464}"/>
              </a:ext>
            </a:extLst>
          </p:cNvPr>
          <p:cNvSpPr>
            <a:spLocks noGrp="1"/>
          </p:cNvSpPr>
          <p:nvPr>
            <p:ph type="title"/>
          </p:nvPr>
        </p:nvSpPr>
        <p:spPr>
          <a:xfrm>
            <a:off x="3537012" y="500062"/>
            <a:ext cx="7816788" cy="1325563"/>
          </a:xfrm>
        </p:spPr>
        <p:txBody>
          <a:bodyPr>
            <a:noAutofit/>
          </a:bodyPr>
          <a:lstStyle/>
          <a:p>
            <a:r>
              <a:rPr lang="en-US" sz="6000" u="sng" dirty="0">
                <a:solidFill>
                  <a:schemeClr val="bg1"/>
                </a:solidFill>
                <a:latin typeface="Garamond" panose="02020404030301010803" pitchFamily="18" charset="0"/>
              </a:rPr>
              <a:t>Expenditure Ledger</a:t>
            </a:r>
          </a:p>
        </p:txBody>
      </p:sp>
      <p:sp>
        <p:nvSpPr>
          <p:cNvPr id="7" name="Content Placeholder 6">
            <a:extLst>
              <a:ext uri="{FF2B5EF4-FFF2-40B4-BE49-F238E27FC236}">
                <a16:creationId xmlns:a16="http://schemas.microsoft.com/office/drawing/2014/main" id="{33FF8CC8-93E8-4036-9EB0-67C2614879B3}"/>
              </a:ext>
            </a:extLst>
          </p:cNvPr>
          <p:cNvSpPr>
            <a:spLocks noGrp="1"/>
          </p:cNvSpPr>
          <p:nvPr>
            <p:ph idx="1"/>
          </p:nvPr>
        </p:nvSpPr>
        <p:spPr>
          <a:xfrm>
            <a:off x="914400" y="2314723"/>
            <a:ext cx="10515600" cy="4351338"/>
          </a:xfrm>
        </p:spPr>
        <p:txBody>
          <a:bodyPr>
            <a:normAutofit fontScale="92500" lnSpcReduction="10000"/>
          </a:bodyPr>
          <a:lstStyle/>
          <a:p>
            <a:pPr marL="0" indent="0">
              <a:buNone/>
            </a:pPr>
            <a:endParaRPr lang="en-US" dirty="0"/>
          </a:p>
          <a:p>
            <a:pPr marL="0" indent="0">
              <a:buNone/>
            </a:pPr>
            <a:r>
              <a:rPr lang="en-US" sz="3200" dirty="0">
                <a:solidFill>
                  <a:schemeClr val="bg1"/>
                </a:solidFill>
                <a:latin typeface="Garamond" panose="02020404030301010803" pitchFamily="18" charset="0"/>
              </a:rPr>
              <a:t> 	</a:t>
            </a:r>
            <a:endParaRPr lang="en-US" sz="3500" dirty="0">
              <a:solidFill>
                <a:schemeClr val="bg1"/>
              </a:solidFill>
              <a:latin typeface="Garamond" panose="02020404030301010803" pitchFamily="18" charset="0"/>
            </a:endParaRPr>
          </a:p>
          <a:p>
            <a:pPr marL="914400" lvl="2" indent="-401638">
              <a:buFont typeface="Garamond" panose="02020404030301010803" pitchFamily="18" charset="0"/>
              <a:buChar char="□"/>
            </a:pPr>
            <a:r>
              <a:rPr lang="en-US" sz="3200" dirty="0">
                <a:solidFill>
                  <a:schemeClr val="bg1"/>
                </a:solidFill>
                <a:latin typeface="Garamond" panose="02020404030301010803" pitchFamily="18" charset="0"/>
              </a:rPr>
              <a:t>Chronological posting from check distribution register (checkbook register)</a:t>
            </a:r>
          </a:p>
          <a:p>
            <a:pPr marL="914400" lvl="3" indent="-401638">
              <a:buFont typeface="Garamond" panose="02020404030301010803" pitchFamily="18" charset="0"/>
              <a:buChar char="□"/>
            </a:pPr>
            <a:endParaRPr lang="en-US" sz="3200" dirty="0">
              <a:solidFill>
                <a:schemeClr val="bg1"/>
              </a:solidFill>
              <a:latin typeface="Garamond" panose="02020404030301010803" pitchFamily="18" charset="0"/>
            </a:endParaRPr>
          </a:p>
          <a:p>
            <a:pPr marL="914400" lvl="2" indent="-401638">
              <a:buFont typeface="Garamond" panose="02020404030301010803" pitchFamily="18" charset="0"/>
              <a:buChar char="□"/>
            </a:pPr>
            <a:r>
              <a:rPr lang="en-US" sz="3200" dirty="0">
                <a:solidFill>
                  <a:schemeClr val="bg1"/>
                </a:solidFill>
                <a:latin typeface="Garamond" panose="02020404030301010803" pitchFamily="18" charset="0"/>
              </a:rPr>
              <a:t>Breaks down expenditures by category</a:t>
            </a:r>
          </a:p>
          <a:p>
            <a:pPr marL="914400" lvl="3" indent="-401638">
              <a:buFont typeface="Garamond" panose="02020404030301010803" pitchFamily="18" charset="0"/>
              <a:buChar char="□"/>
            </a:pPr>
            <a:endParaRPr lang="en-US" sz="3200" dirty="0">
              <a:solidFill>
                <a:schemeClr val="bg1"/>
              </a:solidFill>
              <a:latin typeface="Garamond" panose="02020404030301010803" pitchFamily="18" charset="0"/>
            </a:endParaRPr>
          </a:p>
          <a:p>
            <a:pPr marL="914400" lvl="2" indent="-401638">
              <a:buFont typeface="Garamond" panose="02020404030301010803" pitchFamily="18" charset="0"/>
              <a:buChar char="□"/>
            </a:pPr>
            <a:r>
              <a:rPr lang="en-US" sz="3200" dirty="0">
                <a:solidFill>
                  <a:schemeClr val="bg1"/>
                </a:solidFill>
                <a:latin typeface="Garamond" panose="02020404030301010803" pitchFamily="18" charset="0"/>
              </a:rPr>
              <a:t>Expenditure Ledger information is transferred to part 3 of the Quarterly Financial Statement</a:t>
            </a:r>
          </a:p>
          <a:p>
            <a:pPr marL="914400" lvl="2" indent="0">
              <a:buNone/>
            </a:pPr>
            <a:r>
              <a:rPr lang="en-US" sz="3500" dirty="0">
                <a:solidFill>
                  <a:schemeClr val="bg1"/>
                </a:solidFill>
                <a:latin typeface="Garamond" panose="02020404030301010803" pitchFamily="18" charset="0"/>
              </a:rPr>
              <a:t>	</a:t>
            </a:r>
          </a:p>
          <a:p>
            <a:pPr lvl="2"/>
            <a:endParaRPr lang="en-US" sz="3500" dirty="0">
              <a:solidFill>
                <a:schemeClr val="bg1"/>
              </a:solidFill>
              <a:latin typeface="Garamond" panose="02020404030301010803" pitchFamily="18" charset="0"/>
            </a:endParaRPr>
          </a:p>
          <a:p>
            <a:pPr marL="914400" lvl="2" indent="0">
              <a:buNone/>
            </a:pPr>
            <a:endParaRPr lang="en-US" sz="3500" dirty="0">
              <a:solidFill>
                <a:schemeClr val="bg1"/>
              </a:solidFill>
              <a:latin typeface="Garamond" panose="02020404030301010803" pitchFamily="18" charset="0"/>
            </a:endParaRPr>
          </a:p>
        </p:txBody>
      </p:sp>
    </p:spTree>
    <p:extLst>
      <p:ext uri="{BB962C8B-B14F-4D97-AF65-F5344CB8AC3E}">
        <p14:creationId xmlns:p14="http://schemas.microsoft.com/office/powerpoint/2010/main" val="2101341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A557D3-3FFD-4A89-904C-82BF5E5A2464}"/>
              </a:ext>
            </a:extLst>
          </p:cNvPr>
          <p:cNvSpPr>
            <a:spLocks noGrp="1"/>
          </p:cNvSpPr>
          <p:nvPr>
            <p:ph type="title"/>
          </p:nvPr>
        </p:nvSpPr>
        <p:spPr>
          <a:xfrm>
            <a:off x="3537012" y="500062"/>
            <a:ext cx="7816788" cy="1325563"/>
          </a:xfrm>
        </p:spPr>
        <p:txBody>
          <a:bodyPr>
            <a:noAutofit/>
          </a:bodyPr>
          <a:lstStyle/>
          <a:p>
            <a:endParaRPr lang="en-US" sz="6000" u="sng" dirty="0">
              <a:solidFill>
                <a:schemeClr val="bg1"/>
              </a:solidFill>
              <a:latin typeface="Garamond" panose="02020404030301010803" pitchFamily="18" charset="0"/>
            </a:endParaRPr>
          </a:p>
        </p:txBody>
      </p:sp>
      <p:sp>
        <p:nvSpPr>
          <p:cNvPr id="7" name="Content Placeholder 6">
            <a:extLst>
              <a:ext uri="{FF2B5EF4-FFF2-40B4-BE49-F238E27FC236}">
                <a16:creationId xmlns:a16="http://schemas.microsoft.com/office/drawing/2014/main" id="{33FF8CC8-93E8-4036-9EB0-67C2614879B3}"/>
              </a:ext>
            </a:extLst>
          </p:cNvPr>
          <p:cNvSpPr>
            <a:spLocks noGrp="1"/>
          </p:cNvSpPr>
          <p:nvPr>
            <p:ph idx="1"/>
          </p:nvPr>
        </p:nvSpPr>
        <p:spPr>
          <a:xfrm>
            <a:off x="838200" y="2314723"/>
            <a:ext cx="10515600" cy="4351338"/>
          </a:xfrm>
        </p:spPr>
        <p:txBody>
          <a:bodyPr>
            <a:normAutofit/>
          </a:bodyPr>
          <a:lstStyle/>
          <a:p>
            <a:pPr marL="0" indent="0">
              <a:buNone/>
            </a:pPr>
            <a:endParaRPr lang="en-US" dirty="0"/>
          </a:p>
          <a:p>
            <a:pPr marL="0" indent="0">
              <a:buNone/>
            </a:pPr>
            <a:r>
              <a:rPr lang="en-US" sz="3200" dirty="0">
                <a:solidFill>
                  <a:schemeClr val="bg1"/>
                </a:solidFill>
                <a:latin typeface="Garamond" panose="02020404030301010803" pitchFamily="18" charset="0"/>
              </a:rPr>
              <a:t> 	</a:t>
            </a:r>
            <a:endParaRPr lang="en-US" sz="3500" dirty="0">
              <a:solidFill>
                <a:schemeClr val="bg1"/>
              </a:solidFill>
              <a:latin typeface="Garamond" panose="02020404030301010803" pitchFamily="18" charset="0"/>
            </a:endParaRPr>
          </a:p>
          <a:p>
            <a:pPr lvl="2"/>
            <a:endParaRPr lang="en-US" sz="3500" dirty="0">
              <a:solidFill>
                <a:schemeClr val="bg1"/>
              </a:solidFill>
              <a:latin typeface="Garamond" panose="02020404030301010803" pitchFamily="18" charset="0"/>
            </a:endParaRPr>
          </a:p>
          <a:p>
            <a:pPr marL="914400" lvl="2" indent="0">
              <a:buNone/>
            </a:pPr>
            <a:endParaRPr lang="en-US" sz="3500" dirty="0">
              <a:solidFill>
                <a:schemeClr val="bg1"/>
              </a:solidFill>
              <a:latin typeface="Garamond" panose="02020404030301010803" pitchFamily="18" charset="0"/>
            </a:endParaRPr>
          </a:p>
        </p:txBody>
      </p:sp>
      <p:pic>
        <p:nvPicPr>
          <p:cNvPr id="5" name="Content Placeholder 4" descr="Disbursement Ledger Clerk.JPG">
            <a:extLst>
              <a:ext uri="{FF2B5EF4-FFF2-40B4-BE49-F238E27FC236}">
                <a16:creationId xmlns:a16="http://schemas.microsoft.com/office/drawing/2014/main" id="{C858B591-1A90-4281-925B-6F32523C77EF}"/>
              </a:ext>
            </a:extLst>
          </p:cNvPr>
          <p:cNvPicPr>
            <a:picLocks noChangeAspect="1"/>
          </p:cNvPicPr>
          <p:nvPr/>
        </p:nvPicPr>
        <p:blipFill>
          <a:blip r:embed="rId3" cstate="print"/>
          <a:stretch>
            <a:fillRect/>
          </a:stretch>
        </p:blipFill>
        <p:spPr>
          <a:xfrm>
            <a:off x="0" y="0"/>
            <a:ext cx="12192000" cy="6857999"/>
          </a:xfrm>
          <a:prstGeom prst="rect">
            <a:avLst/>
          </a:prstGeom>
        </p:spPr>
      </p:pic>
    </p:spTree>
    <p:extLst>
      <p:ext uri="{BB962C8B-B14F-4D97-AF65-F5344CB8AC3E}">
        <p14:creationId xmlns:p14="http://schemas.microsoft.com/office/powerpoint/2010/main" val="19731396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A557D3-3FFD-4A89-904C-82BF5E5A2464}"/>
              </a:ext>
            </a:extLst>
          </p:cNvPr>
          <p:cNvSpPr>
            <a:spLocks noGrp="1"/>
          </p:cNvSpPr>
          <p:nvPr>
            <p:ph type="title"/>
          </p:nvPr>
        </p:nvSpPr>
        <p:spPr>
          <a:xfrm>
            <a:off x="2807964" y="2314723"/>
            <a:ext cx="8943312" cy="1325563"/>
          </a:xfrm>
        </p:spPr>
        <p:txBody>
          <a:bodyPr>
            <a:noAutofit/>
          </a:bodyPr>
          <a:lstStyle/>
          <a:p>
            <a:r>
              <a:rPr lang="en-US" sz="6000" u="sng" dirty="0">
                <a:solidFill>
                  <a:schemeClr val="bg1"/>
                </a:solidFill>
                <a:latin typeface="Garamond" panose="02020404030301010803" pitchFamily="18" charset="0"/>
              </a:rPr>
              <a:t>Budget &amp; Quarterly Report</a:t>
            </a:r>
          </a:p>
        </p:txBody>
      </p:sp>
      <p:sp>
        <p:nvSpPr>
          <p:cNvPr id="7" name="Content Placeholder 6">
            <a:extLst>
              <a:ext uri="{FF2B5EF4-FFF2-40B4-BE49-F238E27FC236}">
                <a16:creationId xmlns:a16="http://schemas.microsoft.com/office/drawing/2014/main" id="{33FF8CC8-93E8-4036-9EB0-67C2614879B3}"/>
              </a:ext>
            </a:extLst>
          </p:cNvPr>
          <p:cNvSpPr>
            <a:spLocks noGrp="1"/>
          </p:cNvSpPr>
          <p:nvPr>
            <p:ph idx="1"/>
          </p:nvPr>
        </p:nvSpPr>
        <p:spPr>
          <a:xfrm>
            <a:off x="838200" y="2314723"/>
            <a:ext cx="10515600" cy="4351338"/>
          </a:xfrm>
        </p:spPr>
        <p:txBody>
          <a:bodyPr>
            <a:normAutofit/>
          </a:bodyPr>
          <a:lstStyle/>
          <a:p>
            <a:pPr marL="0" indent="0">
              <a:buNone/>
            </a:pPr>
            <a:endParaRPr lang="en-US" dirty="0"/>
          </a:p>
          <a:p>
            <a:pPr marL="0" indent="0">
              <a:buNone/>
            </a:pPr>
            <a:r>
              <a:rPr lang="en-US" sz="3200" dirty="0">
                <a:solidFill>
                  <a:schemeClr val="bg1"/>
                </a:solidFill>
                <a:latin typeface="Garamond" panose="02020404030301010803" pitchFamily="18" charset="0"/>
              </a:rPr>
              <a:t> 	</a:t>
            </a:r>
            <a:endParaRPr lang="en-US" sz="3500" dirty="0">
              <a:solidFill>
                <a:schemeClr val="bg1"/>
              </a:solidFill>
              <a:latin typeface="Garamond" panose="02020404030301010803" pitchFamily="18" charset="0"/>
            </a:endParaRPr>
          </a:p>
          <a:p>
            <a:pPr lvl="2"/>
            <a:endParaRPr lang="en-US" sz="3500" dirty="0">
              <a:solidFill>
                <a:schemeClr val="bg1"/>
              </a:solidFill>
              <a:latin typeface="Garamond" panose="02020404030301010803" pitchFamily="18" charset="0"/>
            </a:endParaRPr>
          </a:p>
          <a:p>
            <a:pPr marL="914400" lvl="2" indent="0">
              <a:buNone/>
            </a:pPr>
            <a:endParaRPr lang="en-US" sz="3500" dirty="0">
              <a:solidFill>
                <a:schemeClr val="bg1"/>
              </a:solidFill>
              <a:latin typeface="Garamond" panose="02020404030301010803" pitchFamily="18" charset="0"/>
            </a:endParaRPr>
          </a:p>
        </p:txBody>
      </p:sp>
    </p:spTree>
    <p:extLst>
      <p:ext uri="{BB962C8B-B14F-4D97-AF65-F5344CB8AC3E}">
        <p14:creationId xmlns:p14="http://schemas.microsoft.com/office/powerpoint/2010/main" val="3694106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A557D3-3FFD-4A89-904C-82BF5E5A2464}"/>
              </a:ext>
            </a:extLst>
          </p:cNvPr>
          <p:cNvSpPr>
            <a:spLocks noGrp="1"/>
          </p:cNvSpPr>
          <p:nvPr>
            <p:ph type="title"/>
          </p:nvPr>
        </p:nvSpPr>
        <p:spPr>
          <a:xfrm>
            <a:off x="3537012" y="500062"/>
            <a:ext cx="7816788" cy="1325563"/>
          </a:xfrm>
        </p:spPr>
        <p:txBody>
          <a:bodyPr>
            <a:noAutofit/>
          </a:bodyPr>
          <a:lstStyle/>
          <a:p>
            <a:r>
              <a:rPr lang="en-US" sz="6000" dirty="0">
                <a:solidFill>
                  <a:schemeClr val="bg1"/>
                </a:solidFill>
                <a:latin typeface="Garamond" panose="02020404030301010803" pitchFamily="18" charset="0"/>
              </a:rPr>
              <a:t>Counties Branch</a:t>
            </a:r>
            <a:br>
              <a:rPr lang="en-US" sz="6000" dirty="0">
                <a:solidFill>
                  <a:schemeClr val="bg1"/>
                </a:solidFill>
                <a:latin typeface="Garamond" panose="02020404030301010803" pitchFamily="18" charset="0"/>
              </a:rPr>
            </a:br>
            <a:r>
              <a:rPr lang="en-US" sz="6000" u="sng" dirty="0">
                <a:solidFill>
                  <a:schemeClr val="bg1"/>
                </a:solidFill>
                <a:latin typeface="Garamond" panose="02020404030301010803" pitchFamily="18" charset="0"/>
              </a:rPr>
              <a:t>Your Local Gov. Advisor</a:t>
            </a:r>
          </a:p>
        </p:txBody>
      </p:sp>
      <p:sp>
        <p:nvSpPr>
          <p:cNvPr id="7" name="Content Placeholder 6">
            <a:extLst>
              <a:ext uri="{FF2B5EF4-FFF2-40B4-BE49-F238E27FC236}">
                <a16:creationId xmlns:a16="http://schemas.microsoft.com/office/drawing/2014/main" id="{33FF8CC8-93E8-4036-9EB0-67C2614879B3}"/>
              </a:ext>
            </a:extLst>
          </p:cNvPr>
          <p:cNvSpPr>
            <a:spLocks noGrp="1"/>
          </p:cNvSpPr>
          <p:nvPr>
            <p:ph idx="1"/>
          </p:nvPr>
        </p:nvSpPr>
        <p:spPr/>
        <p:txBody>
          <a:bodyPr>
            <a:normAutofit/>
          </a:bodyPr>
          <a:lstStyle/>
          <a:p>
            <a:pPr marL="0" indent="0">
              <a:buNone/>
            </a:pPr>
            <a:endParaRPr lang="en-US" dirty="0"/>
          </a:p>
          <a:p>
            <a:endParaRPr lang="en-US" dirty="0"/>
          </a:p>
          <a:p>
            <a:pPr marL="0" indent="0">
              <a:buNone/>
            </a:pPr>
            <a:r>
              <a:rPr lang="en-US" sz="3200" dirty="0">
                <a:solidFill>
                  <a:schemeClr val="bg1"/>
                </a:solidFill>
                <a:latin typeface="Garamond" panose="02020404030301010803" pitchFamily="18" charset="0"/>
              </a:rPr>
              <a:t>					 </a:t>
            </a:r>
            <a:r>
              <a:rPr lang="en-US" sz="4800" dirty="0">
                <a:solidFill>
                  <a:schemeClr val="bg1"/>
                </a:solidFill>
                <a:latin typeface="Garamond" panose="02020404030301010803" pitchFamily="18" charset="0"/>
              </a:rPr>
              <a:t>Jaarad Taylor</a:t>
            </a:r>
          </a:p>
          <a:p>
            <a:pPr marL="914400" lvl="1" indent="-346075">
              <a:buFont typeface="Garamond" panose="02020404030301010803" pitchFamily="18" charset="0"/>
              <a:buChar char="□"/>
            </a:pPr>
            <a:r>
              <a:rPr lang="en-US" sz="3200" dirty="0">
                <a:solidFill>
                  <a:schemeClr val="bg1"/>
                </a:solidFill>
                <a:latin typeface="Garamond" panose="02020404030301010803" pitchFamily="18" charset="0"/>
              </a:rPr>
              <a:t> </a:t>
            </a:r>
            <a:r>
              <a:rPr lang="en-US" sz="3000" dirty="0">
                <a:solidFill>
                  <a:schemeClr val="bg1"/>
                </a:solidFill>
                <a:latin typeface="Garamond" panose="02020404030301010803" pitchFamily="18" charset="0"/>
              </a:rPr>
              <a:t>Big Sandy</a:t>
            </a:r>
          </a:p>
          <a:p>
            <a:pPr marL="914400" lvl="1" indent="-346075">
              <a:buFont typeface="Garamond" panose="02020404030301010803" pitchFamily="18" charset="0"/>
              <a:buChar char="□"/>
            </a:pPr>
            <a:r>
              <a:rPr lang="en-US" sz="3000" dirty="0">
                <a:solidFill>
                  <a:schemeClr val="bg1"/>
                </a:solidFill>
                <a:latin typeface="Garamond" panose="02020404030301010803" pitchFamily="18" charset="0"/>
              </a:rPr>
              <a:t> Bluegrass</a:t>
            </a:r>
          </a:p>
          <a:p>
            <a:pPr marL="914400" lvl="1" indent="-346075">
              <a:buFont typeface="Garamond" panose="02020404030301010803" pitchFamily="18" charset="0"/>
              <a:buChar char="□"/>
            </a:pPr>
            <a:r>
              <a:rPr lang="en-US" sz="3000" dirty="0">
                <a:solidFill>
                  <a:schemeClr val="bg1"/>
                </a:solidFill>
                <a:latin typeface="Garamond" panose="02020404030301010803" pitchFamily="18" charset="0"/>
              </a:rPr>
              <a:t> FIVCO</a:t>
            </a:r>
          </a:p>
          <a:p>
            <a:pPr marL="914400" lvl="1" indent="-346075">
              <a:buFont typeface="Garamond" panose="02020404030301010803" pitchFamily="18" charset="0"/>
              <a:buChar char="□"/>
            </a:pPr>
            <a:r>
              <a:rPr lang="en-US" sz="3000" dirty="0">
                <a:solidFill>
                  <a:schemeClr val="bg1"/>
                </a:solidFill>
                <a:latin typeface="Garamond" panose="02020404030301010803" pitchFamily="18" charset="0"/>
              </a:rPr>
              <a:t> Gateway</a:t>
            </a:r>
          </a:p>
          <a:p>
            <a:pPr marL="914400" lvl="1" indent="-346075">
              <a:buFont typeface="Garamond" panose="02020404030301010803" pitchFamily="18" charset="0"/>
              <a:buChar char="□"/>
            </a:pPr>
            <a:r>
              <a:rPr lang="en-US" sz="3000" dirty="0">
                <a:solidFill>
                  <a:schemeClr val="bg1"/>
                </a:solidFill>
                <a:latin typeface="Garamond" panose="02020404030301010803" pitchFamily="18" charset="0"/>
              </a:rPr>
              <a:t>KY River</a:t>
            </a:r>
          </a:p>
        </p:txBody>
      </p:sp>
    </p:spTree>
    <p:extLst>
      <p:ext uri="{BB962C8B-B14F-4D97-AF65-F5344CB8AC3E}">
        <p14:creationId xmlns:p14="http://schemas.microsoft.com/office/powerpoint/2010/main" val="41550356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A557D3-3FFD-4A89-904C-82BF5E5A2464}"/>
              </a:ext>
            </a:extLst>
          </p:cNvPr>
          <p:cNvSpPr>
            <a:spLocks noGrp="1"/>
          </p:cNvSpPr>
          <p:nvPr>
            <p:ph type="title"/>
          </p:nvPr>
        </p:nvSpPr>
        <p:spPr>
          <a:xfrm>
            <a:off x="3537012" y="500062"/>
            <a:ext cx="7816788" cy="1325563"/>
          </a:xfrm>
        </p:spPr>
        <p:txBody>
          <a:bodyPr>
            <a:noAutofit/>
          </a:bodyPr>
          <a:lstStyle/>
          <a:p>
            <a:r>
              <a:rPr lang="en-US" sz="6000" dirty="0">
                <a:solidFill>
                  <a:schemeClr val="bg1"/>
                </a:solidFill>
                <a:latin typeface="Garamond" panose="02020404030301010803" pitchFamily="18" charset="0"/>
              </a:rPr>
              <a:t>Quarterly Financial</a:t>
            </a:r>
            <a:r>
              <a:rPr lang="en-US" sz="6000" u="sng" dirty="0">
                <a:solidFill>
                  <a:schemeClr val="bg1"/>
                </a:solidFill>
                <a:latin typeface="Garamond" panose="02020404030301010803" pitchFamily="18" charset="0"/>
              </a:rPr>
              <a:t> Statement</a:t>
            </a:r>
          </a:p>
        </p:txBody>
      </p:sp>
      <p:sp>
        <p:nvSpPr>
          <p:cNvPr id="7" name="Content Placeholder 6">
            <a:extLst>
              <a:ext uri="{FF2B5EF4-FFF2-40B4-BE49-F238E27FC236}">
                <a16:creationId xmlns:a16="http://schemas.microsoft.com/office/drawing/2014/main" id="{33FF8CC8-93E8-4036-9EB0-67C2614879B3}"/>
              </a:ext>
            </a:extLst>
          </p:cNvPr>
          <p:cNvSpPr>
            <a:spLocks noGrp="1"/>
          </p:cNvSpPr>
          <p:nvPr>
            <p:ph idx="1"/>
          </p:nvPr>
        </p:nvSpPr>
        <p:spPr>
          <a:xfrm>
            <a:off x="914400" y="2314723"/>
            <a:ext cx="10515600" cy="4351338"/>
          </a:xfrm>
        </p:spPr>
        <p:txBody>
          <a:bodyPr>
            <a:normAutofit/>
          </a:bodyPr>
          <a:lstStyle/>
          <a:p>
            <a:pPr marL="0" indent="0">
              <a:buNone/>
            </a:pPr>
            <a:endParaRPr lang="en-US" dirty="0"/>
          </a:p>
          <a:p>
            <a:pPr marL="0" indent="0">
              <a:buNone/>
            </a:pPr>
            <a:r>
              <a:rPr lang="en-US" sz="3200" dirty="0">
                <a:solidFill>
                  <a:schemeClr val="bg1"/>
                </a:solidFill>
                <a:latin typeface="Garamond" panose="02020404030301010803" pitchFamily="18" charset="0"/>
              </a:rPr>
              <a:t> 	</a:t>
            </a:r>
            <a:endParaRPr lang="en-US" sz="3500" dirty="0">
              <a:solidFill>
                <a:schemeClr val="bg1"/>
              </a:solidFill>
              <a:latin typeface="Garamond" panose="02020404030301010803" pitchFamily="18" charset="0"/>
            </a:endParaRPr>
          </a:p>
          <a:p>
            <a:pPr marL="914400" lvl="2" indent="-401638">
              <a:buFont typeface="Garamond" panose="02020404030301010803" pitchFamily="18" charset="0"/>
              <a:buChar char="□"/>
            </a:pPr>
            <a:r>
              <a:rPr lang="en-US" sz="3000" dirty="0">
                <a:solidFill>
                  <a:srgbClr val="FFFF00"/>
                </a:solidFill>
                <a:latin typeface="Garamond" panose="02020404030301010803" pitchFamily="18" charset="0"/>
              </a:rPr>
              <a:t>Cumulative Report</a:t>
            </a:r>
          </a:p>
          <a:p>
            <a:pPr marL="914400" lvl="2" indent="-401638">
              <a:buFont typeface="Garamond" panose="02020404030301010803" pitchFamily="18" charset="0"/>
              <a:buChar char="□"/>
            </a:pPr>
            <a:endParaRPr lang="en-US" sz="3000" dirty="0">
              <a:solidFill>
                <a:schemeClr val="bg1"/>
              </a:solidFill>
              <a:latin typeface="Garamond" panose="02020404030301010803" pitchFamily="18" charset="0"/>
            </a:endParaRPr>
          </a:p>
          <a:p>
            <a:pPr marL="914400" lvl="2" indent="-401638">
              <a:buFont typeface="Garamond" panose="02020404030301010803" pitchFamily="18" charset="0"/>
              <a:buChar char="□"/>
            </a:pPr>
            <a:r>
              <a:rPr lang="en-US" sz="3000" dirty="0">
                <a:solidFill>
                  <a:schemeClr val="bg1"/>
                </a:solidFill>
                <a:latin typeface="Garamond" panose="02020404030301010803" pitchFamily="18" charset="0"/>
              </a:rPr>
              <a:t>Due 30</a:t>
            </a:r>
            <a:r>
              <a:rPr lang="en-US" sz="3000" baseline="30000" dirty="0">
                <a:solidFill>
                  <a:schemeClr val="bg1"/>
                </a:solidFill>
                <a:latin typeface="Garamond" panose="02020404030301010803" pitchFamily="18" charset="0"/>
              </a:rPr>
              <a:t>th</a:t>
            </a:r>
            <a:r>
              <a:rPr lang="en-US" sz="3000" dirty="0">
                <a:solidFill>
                  <a:schemeClr val="bg1"/>
                </a:solidFill>
                <a:latin typeface="Garamond" panose="02020404030301010803" pitchFamily="18" charset="0"/>
              </a:rPr>
              <a:t> of the month following quarter</a:t>
            </a:r>
          </a:p>
          <a:p>
            <a:pPr lvl="2"/>
            <a:endParaRPr lang="en-US" sz="3500" dirty="0">
              <a:solidFill>
                <a:schemeClr val="bg1"/>
              </a:solidFill>
              <a:latin typeface="Garamond" panose="02020404030301010803" pitchFamily="18" charset="0"/>
            </a:endParaRPr>
          </a:p>
          <a:p>
            <a:pPr marL="914400" lvl="2" indent="0">
              <a:buNone/>
            </a:pPr>
            <a:endParaRPr lang="en-US" sz="3500" dirty="0">
              <a:solidFill>
                <a:schemeClr val="bg1"/>
              </a:solidFill>
              <a:latin typeface="Garamond" panose="02020404030301010803" pitchFamily="18" charset="0"/>
            </a:endParaRPr>
          </a:p>
        </p:txBody>
      </p:sp>
    </p:spTree>
    <p:extLst>
      <p:ext uri="{BB962C8B-B14F-4D97-AF65-F5344CB8AC3E}">
        <p14:creationId xmlns:p14="http://schemas.microsoft.com/office/powerpoint/2010/main" val="1643472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5000" fill="hold" nodeType="withEffect">
                                  <p:stCondLst>
                                    <p:cond delay="0"/>
                                  </p:stCondLst>
                                  <p:childTnLst>
                                    <p:animScale>
                                      <p:cBhvr>
                                        <p:cTn id="6" dur="2000" fill="hold"/>
                                        <p:tgtEl>
                                          <p:spTgt spid="7">
                                            <p:txEl>
                                              <p:pRg st="2" end="2"/>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A557D3-3FFD-4A89-904C-82BF5E5A2464}"/>
              </a:ext>
            </a:extLst>
          </p:cNvPr>
          <p:cNvSpPr>
            <a:spLocks noGrp="1"/>
          </p:cNvSpPr>
          <p:nvPr>
            <p:ph type="title"/>
          </p:nvPr>
        </p:nvSpPr>
        <p:spPr>
          <a:xfrm>
            <a:off x="3537012" y="500062"/>
            <a:ext cx="7816788" cy="1325563"/>
          </a:xfrm>
        </p:spPr>
        <p:txBody>
          <a:bodyPr>
            <a:noAutofit/>
          </a:bodyPr>
          <a:lstStyle/>
          <a:p>
            <a:r>
              <a:rPr lang="en-US" sz="6000" dirty="0">
                <a:solidFill>
                  <a:schemeClr val="bg1"/>
                </a:solidFill>
                <a:latin typeface="Garamond" panose="02020404030301010803" pitchFamily="18" charset="0"/>
              </a:rPr>
              <a:t>Quarterly Financial</a:t>
            </a:r>
            <a:r>
              <a:rPr lang="en-US" sz="6000" u="sng" dirty="0">
                <a:solidFill>
                  <a:schemeClr val="bg1"/>
                </a:solidFill>
                <a:latin typeface="Garamond" panose="02020404030301010803" pitchFamily="18" charset="0"/>
              </a:rPr>
              <a:t> Statement</a:t>
            </a:r>
          </a:p>
        </p:txBody>
      </p:sp>
      <p:sp>
        <p:nvSpPr>
          <p:cNvPr id="7" name="Content Placeholder 6">
            <a:extLst>
              <a:ext uri="{FF2B5EF4-FFF2-40B4-BE49-F238E27FC236}">
                <a16:creationId xmlns:a16="http://schemas.microsoft.com/office/drawing/2014/main" id="{33FF8CC8-93E8-4036-9EB0-67C2614879B3}"/>
              </a:ext>
            </a:extLst>
          </p:cNvPr>
          <p:cNvSpPr>
            <a:spLocks noGrp="1"/>
          </p:cNvSpPr>
          <p:nvPr>
            <p:ph idx="1"/>
          </p:nvPr>
        </p:nvSpPr>
        <p:spPr>
          <a:xfrm>
            <a:off x="914400" y="2314723"/>
            <a:ext cx="10515600" cy="4351338"/>
          </a:xfrm>
        </p:spPr>
        <p:txBody>
          <a:bodyPr>
            <a:normAutofit fontScale="62500" lnSpcReduction="20000"/>
          </a:bodyPr>
          <a:lstStyle/>
          <a:p>
            <a:pPr marL="0" indent="0">
              <a:buNone/>
            </a:pPr>
            <a:endParaRPr lang="en-US" dirty="0"/>
          </a:p>
          <a:p>
            <a:pPr marL="0" indent="0">
              <a:buNone/>
            </a:pPr>
            <a:r>
              <a:rPr lang="en-US" sz="3200" dirty="0">
                <a:solidFill>
                  <a:schemeClr val="bg1"/>
                </a:solidFill>
                <a:latin typeface="Garamond" panose="02020404030301010803" pitchFamily="18" charset="0"/>
              </a:rPr>
              <a:t> 	</a:t>
            </a:r>
            <a:endParaRPr lang="en-US" sz="3500" dirty="0">
              <a:solidFill>
                <a:schemeClr val="bg1"/>
              </a:solidFill>
              <a:latin typeface="Garamond" panose="02020404030301010803" pitchFamily="18" charset="0"/>
            </a:endParaRPr>
          </a:p>
          <a:p>
            <a:pPr marL="914400" lvl="2" indent="-401638">
              <a:buFont typeface="Garamond" panose="02020404030301010803" pitchFamily="18" charset="0"/>
              <a:buChar char="□"/>
            </a:pPr>
            <a:r>
              <a:rPr lang="en-US" sz="5500" dirty="0">
                <a:solidFill>
                  <a:schemeClr val="bg1"/>
                </a:solidFill>
                <a:latin typeface="Garamond" panose="02020404030301010803" pitchFamily="18" charset="0"/>
              </a:rPr>
              <a:t>Four Parts</a:t>
            </a:r>
          </a:p>
          <a:p>
            <a:pPr lvl="3"/>
            <a:endParaRPr lang="en-US" sz="4000" dirty="0">
              <a:solidFill>
                <a:schemeClr val="bg1"/>
              </a:solidFill>
              <a:latin typeface="Garamond" panose="02020404030301010803" pitchFamily="18" charset="0"/>
            </a:endParaRPr>
          </a:p>
          <a:p>
            <a:pPr lvl="3"/>
            <a:r>
              <a:rPr lang="en-US" sz="5100" dirty="0">
                <a:solidFill>
                  <a:schemeClr val="bg1"/>
                </a:solidFill>
                <a:latin typeface="Garamond" panose="02020404030301010803" pitchFamily="18" charset="0"/>
              </a:rPr>
              <a:t>Summary &amp; Reconciliation</a:t>
            </a:r>
          </a:p>
          <a:p>
            <a:pPr lvl="3"/>
            <a:r>
              <a:rPr lang="en-US" sz="5100" dirty="0">
                <a:solidFill>
                  <a:schemeClr val="bg1"/>
                </a:solidFill>
                <a:latin typeface="Garamond" panose="02020404030301010803" pitchFamily="18" charset="0"/>
              </a:rPr>
              <a:t>Receipts</a:t>
            </a:r>
          </a:p>
          <a:p>
            <a:pPr lvl="3"/>
            <a:r>
              <a:rPr lang="en-US" sz="5100" dirty="0">
                <a:solidFill>
                  <a:schemeClr val="bg1"/>
                </a:solidFill>
                <a:latin typeface="Garamond" panose="02020404030301010803" pitchFamily="18" charset="0"/>
              </a:rPr>
              <a:t>Disbursements</a:t>
            </a:r>
          </a:p>
          <a:p>
            <a:pPr lvl="3"/>
            <a:r>
              <a:rPr lang="en-US" sz="5100" dirty="0">
                <a:solidFill>
                  <a:schemeClr val="bg1"/>
                </a:solidFill>
                <a:latin typeface="Garamond" panose="02020404030301010803" pitchFamily="18" charset="0"/>
              </a:rPr>
              <a:t>Liabilities</a:t>
            </a:r>
          </a:p>
          <a:p>
            <a:pPr lvl="4">
              <a:buFont typeface="Courier New" panose="02070309020205020404" pitchFamily="49" charset="0"/>
              <a:buChar char="o"/>
            </a:pPr>
            <a:r>
              <a:rPr lang="en-US" sz="4000" dirty="0">
                <a:solidFill>
                  <a:schemeClr val="bg1"/>
                </a:solidFill>
                <a:latin typeface="Garamond" panose="02020404030301010803" pitchFamily="18" charset="0"/>
              </a:rPr>
              <a:t>Long Term Debt</a:t>
            </a:r>
          </a:p>
          <a:p>
            <a:pPr lvl="5"/>
            <a:r>
              <a:rPr lang="en-US" sz="4000" dirty="0">
                <a:solidFill>
                  <a:schemeClr val="bg1"/>
                </a:solidFill>
                <a:latin typeface="Garamond" panose="02020404030301010803" pitchFamily="18" charset="0"/>
              </a:rPr>
              <a:t>Example: Vehicle/Purchase</a:t>
            </a:r>
          </a:p>
          <a:p>
            <a:pPr marL="1828800" lvl="4" indent="0">
              <a:buNone/>
            </a:pPr>
            <a:endParaRPr lang="en-US" sz="4000" dirty="0">
              <a:solidFill>
                <a:schemeClr val="bg1"/>
              </a:solidFill>
              <a:latin typeface="Garamond" panose="02020404030301010803" pitchFamily="18" charset="0"/>
            </a:endParaRPr>
          </a:p>
          <a:p>
            <a:pPr marL="914400" lvl="2" indent="0">
              <a:buNone/>
            </a:pPr>
            <a:r>
              <a:rPr lang="en-US" sz="3500" dirty="0">
                <a:solidFill>
                  <a:schemeClr val="bg1"/>
                </a:solidFill>
                <a:latin typeface="Garamond" panose="02020404030301010803" pitchFamily="18" charset="0"/>
              </a:rPr>
              <a:t>	</a:t>
            </a:r>
          </a:p>
          <a:p>
            <a:pPr lvl="2"/>
            <a:endParaRPr lang="en-US" sz="3500" dirty="0">
              <a:solidFill>
                <a:schemeClr val="bg1"/>
              </a:solidFill>
              <a:latin typeface="Garamond" panose="02020404030301010803" pitchFamily="18" charset="0"/>
            </a:endParaRPr>
          </a:p>
          <a:p>
            <a:pPr marL="914400" lvl="2" indent="0">
              <a:buNone/>
            </a:pPr>
            <a:endParaRPr lang="en-US" sz="3500" dirty="0">
              <a:solidFill>
                <a:schemeClr val="bg1"/>
              </a:solidFill>
              <a:latin typeface="Garamond" panose="02020404030301010803" pitchFamily="18" charset="0"/>
            </a:endParaRPr>
          </a:p>
        </p:txBody>
      </p:sp>
    </p:spTree>
    <p:extLst>
      <p:ext uri="{BB962C8B-B14F-4D97-AF65-F5344CB8AC3E}">
        <p14:creationId xmlns:p14="http://schemas.microsoft.com/office/powerpoint/2010/main" val="17161206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A557D3-3FFD-4A89-904C-82BF5E5A2464}"/>
              </a:ext>
            </a:extLst>
          </p:cNvPr>
          <p:cNvSpPr>
            <a:spLocks noGrp="1"/>
          </p:cNvSpPr>
          <p:nvPr>
            <p:ph type="title"/>
          </p:nvPr>
        </p:nvSpPr>
        <p:spPr>
          <a:xfrm>
            <a:off x="3537012" y="500062"/>
            <a:ext cx="7816788" cy="1325563"/>
          </a:xfrm>
        </p:spPr>
        <p:txBody>
          <a:bodyPr>
            <a:noAutofit/>
          </a:bodyPr>
          <a:lstStyle/>
          <a:p>
            <a:endParaRPr lang="en-US" sz="6000" u="sng" dirty="0">
              <a:solidFill>
                <a:schemeClr val="bg1"/>
              </a:solidFill>
              <a:latin typeface="Garamond" panose="02020404030301010803" pitchFamily="18" charset="0"/>
            </a:endParaRPr>
          </a:p>
        </p:txBody>
      </p:sp>
      <p:sp>
        <p:nvSpPr>
          <p:cNvPr id="7" name="Content Placeholder 6">
            <a:extLst>
              <a:ext uri="{FF2B5EF4-FFF2-40B4-BE49-F238E27FC236}">
                <a16:creationId xmlns:a16="http://schemas.microsoft.com/office/drawing/2014/main" id="{33FF8CC8-93E8-4036-9EB0-67C2614879B3}"/>
              </a:ext>
            </a:extLst>
          </p:cNvPr>
          <p:cNvSpPr>
            <a:spLocks noGrp="1"/>
          </p:cNvSpPr>
          <p:nvPr>
            <p:ph idx="1"/>
          </p:nvPr>
        </p:nvSpPr>
        <p:spPr>
          <a:xfrm>
            <a:off x="838200" y="2314723"/>
            <a:ext cx="10515600" cy="4351338"/>
          </a:xfrm>
        </p:spPr>
        <p:txBody>
          <a:bodyPr>
            <a:normAutofit/>
          </a:bodyPr>
          <a:lstStyle/>
          <a:p>
            <a:pPr marL="0" indent="0">
              <a:buNone/>
            </a:pPr>
            <a:endParaRPr lang="en-US" dirty="0"/>
          </a:p>
          <a:p>
            <a:pPr marL="0" indent="0">
              <a:buNone/>
            </a:pPr>
            <a:r>
              <a:rPr lang="en-US" sz="3200" dirty="0">
                <a:solidFill>
                  <a:schemeClr val="bg1"/>
                </a:solidFill>
                <a:latin typeface="Garamond" panose="02020404030301010803" pitchFamily="18" charset="0"/>
              </a:rPr>
              <a:t> 	</a:t>
            </a:r>
            <a:endParaRPr lang="en-US" sz="3500" dirty="0">
              <a:solidFill>
                <a:schemeClr val="bg1"/>
              </a:solidFill>
              <a:latin typeface="Garamond" panose="02020404030301010803" pitchFamily="18" charset="0"/>
            </a:endParaRPr>
          </a:p>
          <a:p>
            <a:pPr lvl="2"/>
            <a:endParaRPr lang="en-US" sz="3500" dirty="0">
              <a:solidFill>
                <a:schemeClr val="bg1"/>
              </a:solidFill>
              <a:latin typeface="Garamond" panose="02020404030301010803" pitchFamily="18" charset="0"/>
            </a:endParaRPr>
          </a:p>
          <a:p>
            <a:pPr marL="914400" lvl="2" indent="0">
              <a:buNone/>
            </a:pPr>
            <a:endParaRPr lang="en-US" sz="3500" dirty="0">
              <a:solidFill>
                <a:schemeClr val="bg1"/>
              </a:solidFill>
              <a:latin typeface="Garamond" panose="02020404030301010803" pitchFamily="18" charset="0"/>
            </a:endParaRPr>
          </a:p>
        </p:txBody>
      </p:sp>
      <p:pic>
        <p:nvPicPr>
          <p:cNvPr id="5" name="Content Placeholder 3" descr="Clerk Cover.JPG">
            <a:extLst>
              <a:ext uri="{FF2B5EF4-FFF2-40B4-BE49-F238E27FC236}">
                <a16:creationId xmlns:a16="http://schemas.microsoft.com/office/drawing/2014/main" id="{1AB158D5-A8ED-43B8-A99B-B2B7F7F7C20D}"/>
              </a:ext>
            </a:extLst>
          </p:cNvPr>
          <p:cNvPicPr>
            <a:picLocks noChangeAspect="1"/>
          </p:cNvPicPr>
          <p:nvPr/>
        </p:nvPicPr>
        <p:blipFill>
          <a:blip r:embed="rId3" cstate="print"/>
          <a:stretch>
            <a:fillRect/>
          </a:stretch>
        </p:blipFill>
        <p:spPr>
          <a:xfrm>
            <a:off x="-30355" y="0"/>
            <a:ext cx="12222355" cy="6858000"/>
          </a:xfrm>
          <a:prstGeom prst="rect">
            <a:avLst/>
          </a:prstGeom>
        </p:spPr>
      </p:pic>
    </p:spTree>
    <p:extLst>
      <p:ext uri="{BB962C8B-B14F-4D97-AF65-F5344CB8AC3E}">
        <p14:creationId xmlns:p14="http://schemas.microsoft.com/office/powerpoint/2010/main" val="3605945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A557D3-3FFD-4A89-904C-82BF5E5A2464}"/>
              </a:ext>
            </a:extLst>
          </p:cNvPr>
          <p:cNvSpPr>
            <a:spLocks noGrp="1"/>
          </p:cNvSpPr>
          <p:nvPr>
            <p:ph type="title"/>
          </p:nvPr>
        </p:nvSpPr>
        <p:spPr>
          <a:xfrm>
            <a:off x="3537012" y="500062"/>
            <a:ext cx="7816788" cy="1325563"/>
          </a:xfrm>
        </p:spPr>
        <p:txBody>
          <a:bodyPr>
            <a:noAutofit/>
          </a:bodyPr>
          <a:lstStyle/>
          <a:p>
            <a:endParaRPr lang="en-US" sz="6000" u="sng" dirty="0">
              <a:solidFill>
                <a:schemeClr val="bg1"/>
              </a:solidFill>
              <a:latin typeface="Garamond" panose="02020404030301010803" pitchFamily="18" charset="0"/>
            </a:endParaRPr>
          </a:p>
        </p:txBody>
      </p:sp>
      <p:sp>
        <p:nvSpPr>
          <p:cNvPr id="7" name="Content Placeholder 6">
            <a:extLst>
              <a:ext uri="{FF2B5EF4-FFF2-40B4-BE49-F238E27FC236}">
                <a16:creationId xmlns:a16="http://schemas.microsoft.com/office/drawing/2014/main" id="{33FF8CC8-93E8-4036-9EB0-67C2614879B3}"/>
              </a:ext>
            </a:extLst>
          </p:cNvPr>
          <p:cNvSpPr>
            <a:spLocks noGrp="1"/>
          </p:cNvSpPr>
          <p:nvPr>
            <p:ph idx="1"/>
          </p:nvPr>
        </p:nvSpPr>
        <p:spPr>
          <a:xfrm>
            <a:off x="838200" y="2314723"/>
            <a:ext cx="10515600" cy="4351338"/>
          </a:xfrm>
        </p:spPr>
        <p:txBody>
          <a:bodyPr>
            <a:normAutofit/>
          </a:bodyPr>
          <a:lstStyle/>
          <a:p>
            <a:pPr marL="0" indent="0">
              <a:buNone/>
            </a:pPr>
            <a:endParaRPr lang="en-US" dirty="0"/>
          </a:p>
          <a:p>
            <a:pPr marL="0" indent="0">
              <a:buNone/>
            </a:pPr>
            <a:r>
              <a:rPr lang="en-US" sz="3200" dirty="0">
                <a:solidFill>
                  <a:schemeClr val="bg1"/>
                </a:solidFill>
                <a:latin typeface="Garamond" panose="02020404030301010803" pitchFamily="18" charset="0"/>
              </a:rPr>
              <a:t> 	</a:t>
            </a:r>
            <a:endParaRPr lang="en-US" sz="3500" dirty="0">
              <a:solidFill>
                <a:schemeClr val="bg1"/>
              </a:solidFill>
              <a:latin typeface="Garamond" panose="02020404030301010803" pitchFamily="18" charset="0"/>
            </a:endParaRPr>
          </a:p>
          <a:p>
            <a:pPr lvl="2"/>
            <a:endParaRPr lang="en-US" sz="3500" dirty="0">
              <a:solidFill>
                <a:schemeClr val="bg1"/>
              </a:solidFill>
              <a:latin typeface="Garamond" panose="02020404030301010803" pitchFamily="18" charset="0"/>
            </a:endParaRPr>
          </a:p>
          <a:p>
            <a:pPr marL="914400" lvl="2" indent="0">
              <a:buNone/>
            </a:pPr>
            <a:endParaRPr lang="en-US" sz="3500" dirty="0">
              <a:solidFill>
                <a:schemeClr val="bg1"/>
              </a:solidFill>
              <a:latin typeface="Garamond" panose="02020404030301010803" pitchFamily="18" charset="0"/>
            </a:endParaRPr>
          </a:p>
        </p:txBody>
      </p:sp>
      <p:pic>
        <p:nvPicPr>
          <p:cNvPr id="5" name="Content Placeholder 3" descr="Clerk R&amp;D 1.JPG">
            <a:extLst>
              <a:ext uri="{FF2B5EF4-FFF2-40B4-BE49-F238E27FC236}">
                <a16:creationId xmlns:a16="http://schemas.microsoft.com/office/drawing/2014/main" id="{351EDBD1-3919-4584-AB7E-2F0009721C1C}"/>
              </a:ext>
            </a:extLst>
          </p:cNvPr>
          <p:cNvPicPr>
            <a:picLocks noChangeAspect="1"/>
          </p:cNvPicPr>
          <p:nvPr/>
        </p:nvPicPr>
        <p:blipFill>
          <a:blip r:embed="rId3" cstate="print"/>
          <a:stretch>
            <a:fillRect/>
          </a:stretch>
        </p:blipFill>
        <p:spPr>
          <a:xfrm>
            <a:off x="0" y="0"/>
            <a:ext cx="12192000" cy="6858000"/>
          </a:xfrm>
          <a:prstGeom prst="rect">
            <a:avLst/>
          </a:prstGeom>
        </p:spPr>
      </p:pic>
    </p:spTree>
    <p:extLst>
      <p:ext uri="{BB962C8B-B14F-4D97-AF65-F5344CB8AC3E}">
        <p14:creationId xmlns:p14="http://schemas.microsoft.com/office/powerpoint/2010/main" val="25069822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A557D3-3FFD-4A89-904C-82BF5E5A2464}"/>
              </a:ext>
            </a:extLst>
          </p:cNvPr>
          <p:cNvSpPr>
            <a:spLocks noGrp="1"/>
          </p:cNvSpPr>
          <p:nvPr>
            <p:ph type="title"/>
          </p:nvPr>
        </p:nvSpPr>
        <p:spPr>
          <a:xfrm>
            <a:off x="3537012" y="500062"/>
            <a:ext cx="7816788" cy="1325563"/>
          </a:xfrm>
        </p:spPr>
        <p:txBody>
          <a:bodyPr>
            <a:noAutofit/>
          </a:bodyPr>
          <a:lstStyle/>
          <a:p>
            <a:endParaRPr lang="en-US" sz="6000" u="sng" dirty="0">
              <a:solidFill>
                <a:schemeClr val="bg1"/>
              </a:solidFill>
              <a:latin typeface="Garamond" panose="02020404030301010803" pitchFamily="18" charset="0"/>
            </a:endParaRPr>
          </a:p>
        </p:txBody>
      </p:sp>
      <p:sp>
        <p:nvSpPr>
          <p:cNvPr id="7" name="Content Placeholder 6">
            <a:extLst>
              <a:ext uri="{FF2B5EF4-FFF2-40B4-BE49-F238E27FC236}">
                <a16:creationId xmlns:a16="http://schemas.microsoft.com/office/drawing/2014/main" id="{33FF8CC8-93E8-4036-9EB0-67C2614879B3}"/>
              </a:ext>
            </a:extLst>
          </p:cNvPr>
          <p:cNvSpPr>
            <a:spLocks noGrp="1"/>
          </p:cNvSpPr>
          <p:nvPr>
            <p:ph idx="1"/>
          </p:nvPr>
        </p:nvSpPr>
        <p:spPr>
          <a:xfrm>
            <a:off x="838200" y="2314723"/>
            <a:ext cx="10515600" cy="4351338"/>
          </a:xfrm>
        </p:spPr>
        <p:txBody>
          <a:bodyPr>
            <a:normAutofit/>
          </a:bodyPr>
          <a:lstStyle/>
          <a:p>
            <a:pPr marL="0" indent="0">
              <a:buNone/>
            </a:pPr>
            <a:endParaRPr lang="en-US" dirty="0"/>
          </a:p>
          <a:p>
            <a:pPr marL="0" indent="0">
              <a:buNone/>
            </a:pPr>
            <a:r>
              <a:rPr lang="en-US" sz="3200" dirty="0">
                <a:solidFill>
                  <a:schemeClr val="bg1"/>
                </a:solidFill>
                <a:latin typeface="Garamond" panose="02020404030301010803" pitchFamily="18" charset="0"/>
              </a:rPr>
              <a:t> 	</a:t>
            </a:r>
            <a:endParaRPr lang="en-US" sz="3500" dirty="0">
              <a:solidFill>
                <a:schemeClr val="bg1"/>
              </a:solidFill>
              <a:latin typeface="Garamond" panose="02020404030301010803" pitchFamily="18" charset="0"/>
            </a:endParaRPr>
          </a:p>
          <a:p>
            <a:pPr lvl="2"/>
            <a:endParaRPr lang="en-US" sz="3500" dirty="0">
              <a:solidFill>
                <a:schemeClr val="bg1"/>
              </a:solidFill>
              <a:latin typeface="Garamond" panose="02020404030301010803" pitchFamily="18" charset="0"/>
            </a:endParaRPr>
          </a:p>
          <a:p>
            <a:pPr marL="914400" lvl="2" indent="0">
              <a:buNone/>
            </a:pPr>
            <a:endParaRPr lang="en-US" sz="3500" dirty="0">
              <a:solidFill>
                <a:schemeClr val="bg1"/>
              </a:solidFill>
              <a:latin typeface="Garamond" panose="02020404030301010803" pitchFamily="18" charset="0"/>
            </a:endParaRPr>
          </a:p>
        </p:txBody>
      </p:sp>
      <p:pic>
        <p:nvPicPr>
          <p:cNvPr id="5" name="Content Placeholder 3" descr="Clerks R&amp;D 2.JPG">
            <a:extLst>
              <a:ext uri="{FF2B5EF4-FFF2-40B4-BE49-F238E27FC236}">
                <a16:creationId xmlns:a16="http://schemas.microsoft.com/office/drawing/2014/main" id="{E2CE4B83-042B-4DDE-AA03-486FF14E54F0}"/>
              </a:ext>
            </a:extLst>
          </p:cNvPr>
          <p:cNvPicPr>
            <a:picLocks noChangeAspect="1"/>
          </p:cNvPicPr>
          <p:nvPr/>
        </p:nvPicPr>
        <p:blipFill>
          <a:blip r:embed="rId3" cstate="print"/>
          <a:stretch>
            <a:fillRect/>
          </a:stretch>
        </p:blipFill>
        <p:spPr>
          <a:xfrm>
            <a:off x="0" y="0"/>
            <a:ext cx="12192000" cy="6858000"/>
          </a:xfrm>
          <a:prstGeom prst="rect">
            <a:avLst/>
          </a:prstGeom>
        </p:spPr>
      </p:pic>
    </p:spTree>
    <p:extLst>
      <p:ext uri="{BB962C8B-B14F-4D97-AF65-F5344CB8AC3E}">
        <p14:creationId xmlns:p14="http://schemas.microsoft.com/office/powerpoint/2010/main" val="29064975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A557D3-3FFD-4A89-904C-82BF5E5A2464}"/>
              </a:ext>
            </a:extLst>
          </p:cNvPr>
          <p:cNvSpPr>
            <a:spLocks noGrp="1"/>
          </p:cNvSpPr>
          <p:nvPr>
            <p:ph type="title"/>
          </p:nvPr>
        </p:nvSpPr>
        <p:spPr>
          <a:xfrm>
            <a:off x="3537012" y="500062"/>
            <a:ext cx="7816788" cy="1325563"/>
          </a:xfrm>
        </p:spPr>
        <p:txBody>
          <a:bodyPr>
            <a:noAutofit/>
          </a:bodyPr>
          <a:lstStyle/>
          <a:p>
            <a:endParaRPr lang="en-US" sz="6000" u="sng" dirty="0">
              <a:solidFill>
                <a:schemeClr val="bg1"/>
              </a:solidFill>
              <a:latin typeface="Garamond" panose="02020404030301010803" pitchFamily="18" charset="0"/>
            </a:endParaRPr>
          </a:p>
        </p:txBody>
      </p:sp>
      <p:sp>
        <p:nvSpPr>
          <p:cNvPr id="7" name="Content Placeholder 6">
            <a:extLst>
              <a:ext uri="{FF2B5EF4-FFF2-40B4-BE49-F238E27FC236}">
                <a16:creationId xmlns:a16="http://schemas.microsoft.com/office/drawing/2014/main" id="{33FF8CC8-93E8-4036-9EB0-67C2614879B3}"/>
              </a:ext>
            </a:extLst>
          </p:cNvPr>
          <p:cNvSpPr>
            <a:spLocks noGrp="1"/>
          </p:cNvSpPr>
          <p:nvPr>
            <p:ph idx="1"/>
          </p:nvPr>
        </p:nvSpPr>
        <p:spPr>
          <a:xfrm>
            <a:off x="838200" y="2314723"/>
            <a:ext cx="10515600" cy="4351338"/>
          </a:xfrm>
        </p:spPr>
        <p:txBody>
          <a:bodyPr>
            <a:normAutofit/>
          </a:bodyPr>
          <a:lstStyle/>
          <a:p>
            <a:pPr marL="0" indent="0">
              <a:buNone/>
            </a:pPr>
            <a:endParaRPr lang="en-US" dirty="0"/>
          </a:p>
          <a:p>
            <a:pPr marL="0" indent="0">
              <a:buNone/>
            </a:pPr>
            <a:r>
              <a:rPr lang="en-US" sz="3200" dirty="0">
                <a:solidFill>
                  <a:schemeClr val="bg1"/>
                </a:solidFill>
                <a:latin typeface="Garamond" panose="02020404030301010803" pitchFamily="18" charset="0"/>
              </a:rPr>
              <a:t> 	</a:t>
            </a:r>
            <a:endParaRPr lang="en-US" sz="3500" dirty="0">
              <a:solidFill>
                <a:schemeClr val="bg1"/>
              </a:solidFill>
              <a:latin typeface="Garamond" panose="02020404030301010803" pitchFamily="18" charset="0"/>
            </a:endParaRPr>
          </a:p>
          <a:p>
            <a:pPr lvl="2"/>
            <a:endParaRPr lang="en-US" sz="3500" dirty="0">
              <a:solidFill>
                <a:schemeClr val="bg1"/>
              </a:solidFill>
              <a:latin typeface="Garamond" panose="02020404030301010803" pitchFamily="18" charset="0"/>
            </a:endParaRPr>
          </a:p>
          <a:p>
            <a:pPr marL="914400" lvl="2" indent="0">
              <a:buNone/>
            </a:pPr>
            <a:endParaRPr lang="en-US" sz="3500" dirty="0">
              <a:solidFill>
                <a:schemeClr val="bg1"/>
              </a:solidFill>
              <a:latin typeface="Garamond" panose="02020404030301010803" pitchFamily="18" charset="0"/>
            </a:endParaRPr>
          </a:p>
        </p:txBody>
      </p:sp>
      <p:pic>
        <p:nvPicPr>
          <p:cNvPr id="5" name="Content Placeholder 3" descr="Clerk R&amp;D 3.JPG">
            <a:extLst>
              <a:ext uri="{FF2B5EF4-FFF2-40B4-BE49-F238E27FC236}">
                <a16:creationId xmlns:a16="http://schemas.microsoft.com/office/drawing/2014/main" id="{919D36BF-F469-4AD0-B2DF-C39B1F0E57C2}"/>
              </a:ext>
            </a:extLst>
          </p:cNvPr>
          <p:cNvPicPr>
            <a:picLocks noChangeAspect="1"/>
          </p:cNvPicPr>
          <p:nvPr/>
        </p:nvPicPr>
        <p:blipFill>
          <a:blip r:embed="rId3" cstate="print"/>
          <a:stretch>
            <a:fillRect/>
          </a:stretch>
        </p:blipFill>
        <p:spPr>
          <a:xfrm>
            <a:off x="0" y="0"/>
            <a:ext cx="12192000" cy="6858000"/>
          </a:xfrm>
          <a:prstGeom prst="rect">
            <a:avLst/>
          </a:prstGeom>
        </p:spPr>
      </p:pic>
    </p:spTree>
    <p:extLst>
      <p:ext uri="{BB962C8B-B14F-4D97-AF65-F5344CB8AC3E}">
        <p14:creationId xmlns:p14="http://schemas.microsoft.com/office/powerpoint/2010/main" val="1376683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A557D3-3FFD-4A89-904C-82BF5E5A2464}"/>
              </a:ext>
            </a:extLst>
          </p:cNvPr>
          <p:cNvSpPr>
            <a:spLocks noGrp="1"/>
          </p:cNvSpPr>
          <p:nvPr>
            <p:ph type="title"/>
          </p:nvPr>
        </p:nvSpPr>
        <p:spPr>
          <a:xfrm>
            <a:off x="3537012" y="500062"/>
            <a:ext cx="7816788" cy="1325563"/>
          </a:xfrm>
        </p:spPr>
        <p:txBody>
          <a:bodyPr>
            <a:noAutofit/>
          </a:bodyPr>
          <a:lstStyle/>
          <a:p>
            <a:endParaRPr lang="en-US" sz="6000" u="sng" dirty="0">
              <a:solidFill>
                <a:schemeClr val="bg1"/>
              </a:solidFill>
              <a:latin typeface="Garamond" panose="02020404030301010803" pitchFamily="18" charset="0"/>
            </a:endParaRPr>
          </a:p>
        </p:txBody>
      </p:sp>
      <p:sp>
        <p:nvSpPr>
          <p:cNvPr id="7" name="Content Placeholder 6">
            <a:extLst>
              <a:ext uri="{FF2B5EF4-FFF2-40B4-BE49-F238E27FC236}">
                <a16:creationId xmlns:a16="http://schemas.microsoft.com/office/drawing/2014/main" id="{33FF8CC8-93E8-4036-9EB0-67C2614879B3}"/>
              </a:ext>
            </a:extLst>
          </p:cNvPr>
          <p:cNvSpPr>
            <a:spLocks noGrp="1"/>
          </p:cNvSpPr>
          <p:nvPr>
            <p:ph idx="1"/>
          </p:nvPr>
        </p:nvSpPr>
        <p:spPr>
          <a:xfrm>
            <a:off x="838200" y="2314723"/>
            <a:ext cx="10515600" cy="4351338"/>
          </a:xfrm>
        </p:spPr>
        <p:txBody>
          <a:bodyPr>
            <a:normAutofit/>
          </a:bodyPr>
          <a:lstStyle/>
          <a:p>
            <a:pPr marL="0" indent="0">
              <a:buNone/>
            </a:pPr>
            <a:endParaRPr lang="en-US" dirty="0"/>
          </a:p>
          <a:p>
            <a:pPr marL="0" indent="0">
              <a:buNone/>
            </a:pPr>
            <a:r>
              <a:rPr lang="en-US" sz="3200" dirty="0">
                <a:solidFill>
                  <a:schemeClr val="bg1"/>
                </a:solidFill>
                <a:latin typeface="Garamond" panose="02020404030301010803" pitchFamily="18" charset="0"/>
              </a:rPr>
              <a:t> 	</a:t>
            </a:r>
            <a:endParaRPr lang="en-US" sz="3500" dirty="0">
              <a:solidFill>
                <a:schemeClr val="bg1"/>
              </a:solidFill>
              <a:latin typeface="Garamond" panose="02020404030301010803" pitchFamily="18" charset="0"/>
            </a:endParaRPr>
          </a:p>
          <a:p>
            <a:pPr lvl="2"/>
            <a:endParaRPr lang="en-US" sz="3500" dirty="0">
              <a:solidFill>
                <a:schemeClr val="bg1"/>
              </a:solidFill>
              <a:latin typeface="Garamond" panose="02020404030301010803" pitchFamily="18" charset="0"/>
            </a:endParaRPr>
          </a:p>
          <a:p>
            <a:pPr marL="914400" lvl="2" indent="0">
              <a:buNone/>
            </a:pPr>
            <a:endParaRPr lang="en-US" sz="3500" dirty="0">
              <a:solidFill>
                <a:schemeClr val="bg1"/>
              </a:solidFill>
              <a:latin typeface="Garamond" panose="02020404030301010803" pitchFamily="18" charset="0"/>
            </a:endParaRPr>
          </a:p>
        </p:txBody>
      </p:sp>
      <p:pic>
        <p:nvPicPr>
          <p:cNvPr id="5" name="Content Placeholder 3" descr="Clerk R&amp;D 4.JPG">
            <a:extLst>
              <a:ext uri="{FF2B5EF4-FFF2-40B4-BE49-F238E27FC236}">
                <a16:creationId xmlns:a16="http://schemas.microsoft.com/office/drawing/2014/main" id="{12B14398-C932-49F6-ADA7-915514DDE0DF}"/>
              </a:ext>
            </a:extLst>
          </p:cNvPr>
          <p:cNvPicPr>
            <a:picLocks noChangeAspect="1"/>
          </p:cNvPicPr>
          <p:nvPr/>
        </p:nvPicPr>
        <p:blipFill>
          <a:blip r:embed="rId3" cstate="print"/>
          <a:stretch>
            <a:fillRect/>
          </a:stretch>
        </p:blipFill>
        <p:spPr>
          <a:xfrm>
            <a:off x="0" y="0"/>
            <a:ext cx="12192000" cy="6858000"/>
          </a:xfrm>
          <a:prstGeom prst="rect">
            <a:avLst/>
          </a:prstGeom>
        </p:spPr>
      </p:pic>
    </p:spTree>
    <p:extLst>
      <p:ext uri="{BB962C8B-B14F-4D97-AF65-F5344CB8AC3E}">
        <p14:creationId xmlns:p14="http://schemas.microsoft.com/office/powerpoint/2010/main" val="28029025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33FF8CC8-93E8-4036-9EB0-67C2614879B3}"/>
              </a:ext>
            </a:extLst>
          </p:cNvPr>
          <p:cNvSpPr>
            <a:spLocks noGrp="1"/>
          </p:cNvSpPr>
          <p:nvPr>
            <p:ph idx="4294967295"/>
          </p:nvPr>
        </p:nvSpPr>
        <p:spPr>
          <a:xfrm>
            <a:off x="0" y="2314575"/>
            <a:ext cx="10515600" cy="4351338"/>
          </a:xfrm>
        </p:spPr>
        <p:txBody>
          <a:bodyPr>
            <a:normAutofit/>
          </a:bodyPr>
          <a:lstStyle/>
          <a:p>
            <a:pPr marL="0" indent="0">
              <a:buNone/>
            </a:pPr>
            <a:endParaRPr lang="en-US" dirty="0"/>
          </a:p>
          <a:p>
            <a:pPr marL="0" indent="0">
              <a:buNone/>
            </a:pPr>
            <a:r>
              <a:rPr lang="en-US" sz="3200" dirty="0">
                <a:solidFill>
                  <a:schemeClr val="bg1"/>
                </a:solidFill>
                <a:latin typeface="Garamond" panose="02020404030301010803" pitchFamily="18" charset="0"/>
              </a:rPr>
              <a:t> 	</a:t>
            </a:r>
            <a:endParaRPr lang="en-US" sz="3500" dirty="0">
              <a:solidFill>
                <a:schemeClr val="bg1"/>
              </a:solidFill>
              <a:latin typeface="Garamond" panose="02020404030301010803" pitchFamily="18" charset="0"/>
            </a:endParaRPr>
          </a:p>
          <a:p>
            <a:pPr lvl="2"/>
            <a:endParaRPr lang="en-US" sz="3500" dirty="0">
              <a:solidFill>
                <a:schemeClr val="bg1"/>
              </a:solidFill>
              <a:latin typeface="Garamond" panose="02020404030301010803" pitchFamily="18" charset="0"/>
            </a:endParaRPr>
          </a:p>
          <a:p>
            <a:pPr marL="914400" lvl="2" indent="0">
              <a:buNone/>
            </a:pPr>
            <a:endParaRPr lang="en-US" sz="3500" dirty="0">
              <a:solidFill>
                <a:schemeClr val="bg1"/>
              </a:solidFill>
              <a:latin typeface="Garamond" panose="02020404030301010803" pitchFamily="18" charset="0"/>
            </a:endParaRPr>
          </a:p>
        </p:txBody>
      </p:sp>
      <p:pic>
        <p:nvPicPr>
          <p:cNvPr id="4" name="Content Placeholder 3" descr="Clerk Liabilities.JPG">
            <a:extLst>
              <a:ext uri="{FF2B5EF4-FFF2-40B4-BE49-F238E27FC236}">
                <a16:creationId xmlns:a16="http://schemas.microsoft.com/office/drawing/2014/main" id="{E698624C-AD8D-41D8-85B0-A162653D2ECB}"/>
              </a:ext>
            </a:extLst>
          </p:cNvPr>
          <p:cNvPicPr>
            <a:picLocks noChangeAspect="1"/>
          </p:cNvPicPr>
          <p:nvPr/>
        </p:nvPicPr>
        <p:blipFill>
          <a:blip r:embed="rId3" cstate="print"/>
          <a:stretch>
            <a:fillRect/>
          </a:stretch>
        </p:blipFill>
        <p:spPr>
          <a:xfrm>
            <a:off x="0" y="-7239"/>
            <a:ext cx="12192000" cy="6865239"/>
          </a:xfrm>
          <a:prstGeom prst="rect">
            <a:avLst/>
          </a:prstGeom>
        </p:spPr>
      </p:pic>
    </p:spTree>
    <p:extLst>
      <p:ext uri="{BB962C8B-B14F-4D97-AF65-F5344CB8AC3E}">
        <p14:creationId xmlns:p14="http://schemas.microsoft.com/office/powerpoint/2010/main" val="8600848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A557D3-3FFD-4A89-904C-82BF5E5A2464}"/>
              </a:ext>
            </a:extLst>
          </p:cNvPr>
          <p:cNvSpPr>
            <a:spLocks noGrp="1"/>
          </p:cNvSpPr>
          <p:nvPr>
            <p:ph type="title"/>
          </p:nvPr>
        </p:nvSpPr>
        <p:spPr>
          <a:xfrm>
            <a:off x="3537012" y="500062"/>
            <a:ext cx="7816788" cy="1325563"/>
          </a:xfrm>
        </p:spPr>
        <p:txBody>
          <a:bodyPr>
            <a:noAutofit/>
          </a:bodyPr>
          <a:lstStyle/>
          <a:p>
            <a:r>
              <a:rPr lang="en-US" sz="6000" dirty="0">
                <a:solidFill>
                  <a:schemeClr val="bg1"/>
                </a:solidFill>
                <a:latin typeface="Garamond" panose="02020404030301010803" pitchFamily="18" charset="0"/>
              </a:rPr>
              <a:t>Your Budget /</a:t>
            </a:r>
            <a:r>
              <a:rPr lang="en-US" sz="6000" u="sng" dirty="0">
                <a:solidFill>
                  <a:schemeClr val="bg1"/>
                </a:solidFill>
                <a:latin typeface="Garamond" panose="02020404030301010803" pitchFamily="18" charset="0"/>
              </a:rPr>
              <a:t> </a:t>
            </a:r>
            <a:br>
              <a:rPr lang="en-US" sz="6000" u="sng" dirty="0">
                <a:solidFill>
                  <a:schemeClr val="bg1"/>
                </a:solidFill>
                <a:latin typeface="Garamond" panose="02020404030301010803" pitchFamily="18" charset="0"/>
              </a:rPr>
            </a:br>
            <a:r>
              <a:rPr lang="en-US" sz="6000" u="sng" dirty="0">
                <a:solidFill>
                  <a:schemeClr val="bg1"/>
                </a:solidFill>
                <a:latin typeface="Garamond" panose="02020404030301010803" pitchFamily="18" charset="0"/>
              </a:rPr>
              <a:t>Quarterly Report</a:t>
            </a:r>
          </a:p>
        </p:txBody>
      </p:sp>
      <p:sp>
        <p:nvSpPr>
          <p:cNvPr id="7" name="Content Placeholder 6">
            <a:extLst>
              <a:ext uri="{FF2B5EF4-FFF2-40B4-BE49-F238E27FC236}">
                <a16:creationId xmlns:a16="http://schemas.microsoft.com/office/drawing/2014/main" id="{33FF8CC8-93E8-4036-9EB0-67C2614879B3}"/>
              </a:ext>
            </a:extLst>
          </p:cNvPr>
          <p:cNvSpPr>
            <a:spLocks noGrp="1"/>
          </p:cNvSpPr>
          <p:nvPr>
            <p:ph idx="1"/>
          </p:nvPr>
        </p:nvSpPr>
        <p:spPr>
          <a:xfrm>
            <a:off x="838200" y="2314723"/>
            <a:ext cx="10515600" cy="4351338"/>
          </a:xfrm>
        </p:spPr>
        <p:txBody>
          <a:bodyPr>
            <a:normAutofit/>
          </a:bodyPr>
          <a:lstStyle/>
          <a:p>
            <a:pPr marL="0" indent="0">
              <a:buNone/>
            </a:pPr>
            <a:endParaRPr lang="en-US" dirty="0"/>
          </a:p>
          <a:p>
            <a:pPr marL="0" indent="0">
              <a:buNone/>
            </a:pPr>
            <a:endParaRPr lang="en-US" dirty="0"/>
          </a:p>
          <a:p>
            <a:pPr marL="0" indent="0">
              <a:buNone/>
            </a:pPr>
            <a:r>
              <a:rPr lang="en-US" sz="3200" dirty="0">
                <a:solidFill>
                  <a:schemeClr val="bg1"/>
                </a:solidFill>
                <a:latin typeface="Garamond" panose="02020404030301010803" pitchFamily="18" charset="0"/>
              </a:rPr>
              <a:t> 	</a:t>
            </a:r>
            <a:endParaRPr lang="en-US" sz="3500" dirty="0">
              <a:solidFill>
                <a:schemeClr val="bg1"/>
              </a:solidFill>
              <a:latin typeface="Garamond" panose="02020404030301010803" pitchFamily="18" charset="0"/>
            </a:endParaRPr>
          </a:p>
          <a:p>
            <a:pPr lvl="2"/>
            <a:endParaRPr lang="en-US" sz="3500" dirty="0">
              <a:solidFill>
                <a:schemeClr val="bg1"/>
              </a:solidFill>
              <a:latin typeface="Garamond" panose="02020404030301010803" pitchFamily="18" charset="0"/>
            </a:endParaRPr>
          </a:p>
          <a:p>
            <a:pPr marL="914400" lvl="2" indent="0">
              <a:buNone/>
            </a:pPr>
            <a:endParaRPr lang="en-US" sz="3500" dirty="0">
              <a:solidFill>
                <a:schemeClr val="bg1"/>
              </a:solidFill>
              <a:latin typeface="Garamond" panose="02020404030301010803" pitchFamily="18" charset="0"/>
            </a:endParaRPr>
          </a:p>
        </p:txBody>
      </p:sp>
      <p:pic>
        <p:nvPicPr>
          <p:cNvPr id="3" name="Picture 2" descr="Miss You Bee">
            <a:extLst>
              <a:ext uri="{FF2B5EF4-FFF2-40B4-BE49-F238E27FC236}">
                <a16:creationId xmlns:a16="http://schemas.microsoft.com/office/drawing/2014/main" id="{C4C04314-3DF3-45D7-AD3B-CB6C55020F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638" y="3330146"/>
            <a:ext cx="3429000" cy="3429000"/>
          </a:xfrm>
          <a:prstGeom prst="rect">
            <a:avLst/>
          </a:prstGeom>
        </p:spPr>
      </p:pic>
      <p:sp>
        <p:nvSpPr>
          <p:cNvPr id="5" name="TextBox 4">
            <a:extLst>
              <a:ext uri="{FF2B5EF4-FFF2-40B4-BE49-F238E27FC236}">
                <a16:creationId xmlns:a16="http://schemas.microsoft.com/office/drawing/2014/main" id="{7D9DE39D-018D-4536-843D-907DCCE5D5FB}"/>
              </a:ext>
            </a:extLst>
          </p:cNvPr>
          <p:cNvSpPr txBox="1"/>
          <p:nvPr/>
        </p:nvSpPr>
        <p:spPr>
          <a:xfrm>
            <a:off x="3894269" y="3330146"/>
            <a:ext cx="6454588" cy="861774"/>
          </a:xfrm>
          <a:prstGeom prst="rect">
            <a:avLst/>
          </a:prstGeom>
          <a:noFill/>
        </p:spPr>
        <p:txBody>
          <a:bodyPr wrap="square" rtlCol="0">
            <a:spAutoFit/>
          </a:bodyPr>
          <a:lstStyle/>
          <a:p>
            <a:endParaRPr lang="en-US" dirty="0"/>
          </a:p>
          <a:p>
            <a:r>
              <a:rPr lang="en-US" sz="3200" dirty="0">
                <a:solidFill>
                  <a:schemeClr val="bg1"/>
                </a:solidFill>
                <a:latin typeface="Garamond" panose="02020404030301010803" pitchFamily="18" charset="0"/>
              </a:rPr>
              <a:t>What Do We Look For ???</a:t>
            </a:r>
          </a:p>
        </p:txBody>
      </p:sp>
    </p:spTree>
    <p:extLst>
      <p:ext uri="{BB962C8B-B14F-4D97-AF65-F5344CB8AC3E}">
        <p14:creationId xmlns:p14="http://schemas.microsoft.com/office/powerpoint/2010/main" val="23716925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A557D3-3FFD-4A89-904C-82BF5E5A2464}"/>
              </a:ext>
            </a:extLst>
          </p:cNvPr>
          <p:cNvSpPr>
            <a:spLocks noGrp="1"/>
          </p:cNvSpPr>
          <p:nvPr>
            <p:ph type="title"/>
          </p:nvPr>
        </p:nvSpPr>
        <p:spPr>
          <a:xfrm>
            <a:off x="3430773" y="-262859"/>
            <a:ext cx="7816788" cy="1325563"/>
          </a:xfrm>
        </p:spPr>
        <p:txBody>
          <a:bodyPr>
            <a:noAutofit/>
          </a:bodyPr>
          <a:lstStyle/>
          <a:p>
            <a:endParaRPr lang="en-US" sz="6000" u="sng" dirty="0">
              <a:solidFill>
                <a:schemeClr val="bg1"/>
              </a:solidFill>
              <a:latin typeface="Garamond" panose="02020404030301010803" pitchFamily="18" charset="0"/>
            </a:endParaRPr>
          </a:p>
        </p:txBody>
      </p:sp>
      <p:sp>
        <p:nvSpPr>
          <p:cNvPr id="7" name="Content Placeholder 6">
            <a:extLst>
              <a:ext uri="{FF2B5EF4-FFF2-40B4-BE49-F238E27FC236}">
                <a16:creationId xmlns:a16="http://schemas.microsoft.com/office/drawing/2014/main" id="{33FF8CC8-93E8-4036-9EB0-67C2614879B3}"/>
              </a:ext>
            </a:extLst>
          </p:cNvPr>
          <p:cNvSpPr>
            <a:spLocks noGrp="1"/>
          </p:cNvSpPr>
          <p:nvPr>
            <p:ph idx="1"/>
          </p:nvPr>
        </p:nvSpPr>
        <p:spPr/>
        <p:txBody>
          <a:bodyPr>
            <a:normAutofit/>
          </a:bodyPr>
          <a:lstStyle/>
          <a:p>
            <a:pPr marL="0" indent="0">
              <a:buNone/>
            </a:pPr>
            <a:endParaRPr lang="en-US" dirty="0"/>
          </a:p>
          <a:p>
            <a:pPr marL="0" indent="0">
              <a:buNone/>
            </a:pPr>
            <a:r>
              <a:rPr lang="en-US" sz="3200" dirty="0">
                <a:solidFill>
                  <a:schemeClr val="bg1"/>
                </a:solidFill>
                <a:latin typeface="Garamond" panose="02020404030301010803" pitchFamily="18" charset="0"/>
              </a:rPr>
              <a:t> 	</a:t>
            </a:r>
          </a:p>
        </p:txBody>
      </p:sp>
      <p:pic>
        <p:nvPicPr>
          <p:cNvPr id="3" name="Picture 2">
            <a:extLst>
              <a:ext uri="{FF2B5EF4-FFF2-40B4-BE49-F238E27FC236}">
                <a16:creationId xmlns:a16="http://schemas.microsoft.com/office/drawing/2014/main" id="{C4BCC08A-105B-4912-AA81-4D4B40083392}"/>
              </a:ext>
            </a:extLst>
          </p:cNvPr>
          <p:cNvPicPr>
            <a:picLocks noChangeAspect="1"/>
          </p:cNvPicPr>
          <p:nvPr/>
        </p:nvPicPr>
        <p:blipFill>
          <a:blip r:embed="rId3"/>
          <a:stretch>
            <a:fillRect/>
          </a:stretch>
        </p:blipFill>
        <p:spPr>
          <a:xfrm>
            <a:off x="4346151" y="182880"/>
            <a:ext cx="5267152" cy="6492240"/>
          </a:xfrm>
          <a:prstGeom prst="rect">
            <a:avLst/>
          </a:prstGeom>
        </p:spPr>
      </p:pic>
    </p:spTree>
    <p:extLst>
      <p:ext uri="{BB962C8B-B14F-4D97-AF65-F5344CB8AC3E}">
        <p14:creationId xmlns:p14="http://schemas.microsoft.com/office/powerpoint/2010/main" val="2804995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A557D3-3FFD-4A89-904C-82BF5E5A2464}"/>
              </a:ext>
            </a:extLst>
          </p:cNvPr>
          <p:cNvSpPr>
            <a:spLocks noGrp="1"/>
          </p:cNvSpPr>
          <p:nvPr>
            <p:ph type="title"/>
          </p:nvPr>
        </p:nvSpPr>
        <p:spPr>
          <a:xfrm>
            <a:off x="3537012" y="500062"/>
            <a:ext cx="7816788" cy="1325563"/>
          </a:xfrm>
        </p:spPr>
        <p:txBody>
          <a:bodyPr>
            <a:noAutofit/>
          </a:bodyPr>
          <a:lstStyle/>
          <a:p>
            <a:r>
              <a:rPr lang="en-US" sz="6000" dirty="0">
                <a:solidFill>
                  <a:schemeClr val="bg1"/>
                </a:solidFill>
                <a:latin typeface="Garamond" panose="02020404030301010803" pitchFamily="18" charset="0"/>
              </a:rPr>
              <a:t>Counties Branch</a:t>
            </a:r>
            <a:br>
              <a:rPr lang="en-US" sz="6000" dirty="0">
                <a:solidFill>
                  <a:schemeClr val="bg1"/>
                </a:solidFill>
                <a:latin typeface="Garamond" panose="02020404030301010803" pitchFamily="18" charset="0"/>
              </a:rPr>
            </a:br>
            <a:r>
              <a:rPr lang="en-US" sz="6000" u="sng" dirty="0">
                <a:solidFill>
                  <a:schemeClr val="bg1"/>
                </a:solidFill>
                <a:latin typeface="Garamond" panose="02020404030301010803" pitchFamily="18" charset="0"/>
              </a:rPr>
              <a:t>Your Local Gov. Advisor</a:t>
            </a:r>
          </a:p>
        </p:txBody>
      </p:sp>
      <p:sp>
        <p:nvSpPr>
          <p:cNvPr id="7" name="Content Placeholder 6">
            <a:extLst>
              <a:ext uri="{FF2B5EF4-FFF2-40B4-BE49-F238E27FC236}">
                <a16:creationId xmlns:a16="http://schemas.microsoft.com/office/drawing/2014/main" id="{33FF8CC8-93E8-4036-9EB0-67C2614879B3}"/>
              </a:ext>
            </a:extLst>
          </p:cNvPr>
          <p:cNvSpPr>
            <a:spLocks noGrp="1"/>
          </p:cNvSpPr>
          <p:nvPr>
            <p:ph idx="1"/>
          </p:nvPr>
        </p:nvSpPr>
        <p:spPr/>
        <p:txBody>
          <a:bodyPr>
            <a:normAutofit/>
          </a:bodyPr>
          <a:lstStyle/>
          <a:p>
            <a:endParaRPr lang="en-US" dirty="0"/>
          </a:p>
          <a:p>
            <a:pPr marL="0" indent="0">
              <a:buNone/>
            </a:pPr>
            <a:endParaRPr lang="en-US" dirty="0"/>
          </a:p>
          <a:p>
            <a:pPr marL="0" indent="0">
              <a:buNone/>
            </a:pPr>
            <a:r>
              <a:rPr lang="en-US" sz="3200" dirty="0">
                <a:solidFill>
                  <a:schemeClr val="bg1"/>
                </a:solidFill>
                <a:latin typeface="Garamond" panose="02020404030301010803" pitchFamily="18" charset="0"/>
              </a:rPr>
              <a:t>					</a:t>
            </a:r>
            <a:r>
              <a:rPr lang="en-US" sz="4800" dirty="0">
                <a:solidFill>
                  <a:schemeClr val="bg1"/>
                </a:solidFill>
                <a:latin typeface="Garamond" panose="02020404030301010803" pitchFamily="18" charset="0"/>
              </a:rPr>
              <a:t> Lisa Dale</a:t>
            </a:r>
          </a:p>
          <a:p>
            <a:pPr marL="914400" lvl="1" indent="-346075">
              <a:buFont typeface="Garamond" panose="02020404030301010803" pitchFamily="18" charset="0"/>
              <a:buChar char="□"/>
            </a:pPr>
            <a:r>
              <a:rPr lang="en-US" sz="3000" dirty="0">
                <a:solidFill>
                  <a:schemeClr val="bg1"/>
                </a:solidFill>
                <a:latin typeface="Garamond" panose="02020404030301010803" pitchFamily="18" charset="0"/>
              </a:rPr>
              <a:t> Barren River</a:t>
            </a:r>
          </a:p>
          <a:p>
            <a:pPr marL="914400" lvl="1" indent="-346075">
              <a:buFont typeface="Garamond" panose="02020404030301010803" pitchFamily="18" charset="0"/>
              <a:buChar char="□"/>
            </a:pPr>
            <a:r>
              <a:rPr lang="en-US" sz="3000" dirty="0">
                <a:solidFill>
                  <a:schemeClr val="bg1"/>
                </a:solidFill>
                <a:latin typeface="Garamond" panose="02020404030301010803" pitchFamily="18" charset="0"/>
              </a:rPr>
              <a:t> Cumberland Valley</a:t>
            </a:r>
          </a:p>
          <a:p>
            <a:pPr marL="914400" lvl="1" indent="-346075">
              <a:buFont typeface="Garamond" panose="02020404030301010803" pitchFamily="18" charset="0"/>
              <a:buChar char="□"/>
            </a:pPr>
            <a:r>
              <a:rPr lang="en-US" sz="3000" dirty="0">
                <a:solidFill>
                  <a:schemeClr val="bg1"/>
                </a:solidFill>
                <a:latin typeface="Garamond" panose="02020404030301010803" pitchFamily="18" charset="0"/>
              </a:rPr>
              <a:t> Lake Cumberland</a:t>
            </a:r>
          </a:p>
        </p:txBody>
      </p:sp>
    </p:spTree>
    <p:extLst>
      <p:ext uri="{BB962C8B-B14F-4D97-AF65-F5344CB8AC3E}">
        <p14:creationId xmlns:p14="http://schemas.microsoft.com/office/powerpoint/2010/main" val="33009063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A557D3-3FFD-4A89-904C-82BF5E5A2464}"/>
              </a:ext>
            </a:extLst>
          </p:cNvPr>
          <p:cNvSpPr>
            <a:spLocks noGrp="1"/>
          </p:cNvSpPr>
          <p:nvPr>
            <p:ph type="title"/>
          </p:nvPr>
        </p:nvSpPr>
        <p:spPr>
          <a:xfrm>
            <a:off x="3430773" y="-262859"/>
            <a:ext cx="7816788" cy="1325563"/>
          </a:xfrm>
        </p:spPr>
        <p:txBody>
          <a:bodyPr>
            <a:noAutofit/>
          </a:bodyPr>
          <a:lstStyle/>
          <a:p>
            <a:endParaRPr lang="en-US" sz="6000" u="sng" dirty="0">
              <a:solidFill>
                <a:schemeClr val="bg1"/>
              </a:solidFill>
              <a:latin typeface="Garamond" panose="02020404030301010803" pitchFamily="18" charset="0"/>
            </a:endParaRPr>
          </a:p>
        </p:txBody>
      </p:sp>
      <p:sp>
        <p:nvSpPr>
          <p:cNvPr id="7" name="Content Placeholder 6">
            <a:extLst>
              <a:ext uri="{FF2B5EF4-FFF2-40B4-BE49-F238E27FC236}">
                <a16:creationId xmlns:a16="http://schemas.microsoft.com/office/drawing/2014/main" id="{33FF8CC8-93E8-4036-9EB0-67C2614879B3}"/>
              </a:ext>
            </a:extLst>
          </p:cNvPr>
          <p:cNvSpPr>
            <a:spLocks noGrp="1"/>
          </p:cNvSpPr>
          <p:nvPr>
            <p:ph idx="1"/>
          </p:nvPr>
        </p:nvSpPr>
        <p:spPr/>
        <p:txBody>
          <a:bodyPr>
            <a:normAutofit/>
          </a:bodyPr>
          <a:lstStyle/>
          <a:p>
            <a:pPr marL="0" indent="0">
              <a:buNone/>
            </a:pPr>
            <a:endParaRPr lang="en-US" dirty="0"/>
          </a:p>
          <a:p>
            <a:pPr marL="0" indent="0">
              <a:buNone/>
            </a:pPr>
            <a:r>
              <a:rPr lang="en-US" sz="3200" dirty="0">
                <a:solidFill>
                  <a:schemeClr val="bg1"/>
                </a:solidFill>
                <a:latin typeface="Garamond" panose="02020404030301010803" pitchFamily="18" charset="0"/>
              </a:rPr>
              <a:t> 	</a:t>
            </a:r>
          </a:p>
        </p:txBody>
      </p:sp>
      <p:graphicFrame>
        <p:nvGraphicFramePr>
          <p:cNvPr id="5" name="Object 4">
            <a:extLst>
              <a:ext uri="{FF2B5EF4-FFF2-40B4-BE49-F238E27FC236}">
                <a16:creationId xmlns:a16="http://schemas.microsoft.com/office/drawing/2014/main" id="{497F3924-0AA4-49C4-AC89-4D4F81B5E819}"/>
              </a:ext>
            </a:extLst>
          </p:cNvPr>
          <p:cNvGraphicFramePr>
            <a:graphicFrameLocks noChangeAspect="1"/>
          </p:cNvGraphicFramePr>
          <p:nvPr>
            <p:extLst>
              <p:ext uri="{D42A27DB-BD31-4B8C-83A1-F6EECF244321}">
                <p14:modId xmlns:p14="http://schemas.microsoft.com/office/powerpoint/2010/main" val="3973219579"/>
              </p:ext>
            </p:extLst>
          </p:nvPr>
        </p:nvGraphicFramePr>
        <p:xfrm>
          <a:off x="4368584" y="182880"/>
          <a:ext cx="5203321" cy="6492240"/>
        </p:xfrm>
        <a:graphic>
          <a:graphicData uri="http://schemas.openxmlformats.org/presentationml/2006/ole">
            <mc:AlternateContent xmlns:mc="http://schemas.openxmlformats.org/markup-compatibility/2006">
              <mc:Choice xmlns:v="urn:schemas-microsoft-com:vml" Requires="v">
                <p:oleObj spid="_x0000_s2054" name="Acrobat Document" r:id="rId4" imgW="4663262" imgH="6035040" progId="Acrobat.Document.DC">
                  <p:embed/>
                </p:oleObj>
              </mc:Choice>
              <mc:Fallback>
                <p:oleObj name="Acrobat Document" r:id="rId4" imgW="4663262" imgH="6035040" progId="Acrobat.Document.DC">
                  <p:embed/>
                  <p:pic>
                    <p:nvPicPr>
                      <p:cNvPr id="4" name="Object 3">
                        <a:extLst>
                          <a:ext uri="{FF2B5EF4-FFF2-40B4-BE49-F238E27FC236}">
                            <a16:creationId xmlns:a16="http://schemas.microsoft.com/office/drawing/2014/main" id="{81A42459-E18A-49BB-A7C2-8F606FDC6360}"/>
                          </a:ext>
                        </a:extLst>
                      </p:cNvPr>
                      <p:cNvPicPr/>
                      <p:nvPr/>
                    </p:nvPicPr>
                    <p:blipFill>
                      <a:blip r:embed="rId5"/>
                      <a:stretch>
                        <a:fillRect/>
                      </a:stretch>
                    </p:blipFill>
                    <p:spPr>
                      <a:xfrm>
                        <a:off x="4368584" y="182880"/>
                        <a:ext cx="5203321" cy="6492240"/>
                      </a:xfrm>
                      <a:prstGeom prst="rect">
                        <a:avLst/>
                      </a:prstGeom>
                      <a:solidFill>
                        <a:schemeClr val="bg1"/>
                      </a:solidFill>
                      <a:ln w="25400">
                        <a:solidFill>
                          <a:schemeClr val="tx1"/>
                        </a:solidFill>
                      </a:ln>
                    </p:spPr>
                  </p:pic>
                </p:oleObj>
              </mc:Fallback>
            </mc:AlternateContent>
          </a:graphicData>
        </a:graphic>
      </p:graphicFrame>
    </p:spTree>
    <p:extLst>
      <p:ext uri="{BB962C8B-B14F-4D97-AF65-F5344CB8AC3E}">
        <p14:creationId xmlns:p14="http://schemas.microsoft.com/office/powerpoint/2010/main" val="3381487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A557D3-3FFD-4A89-904C-82BF5E5A2464}"/>
              </a:ext>
            </a:extLst>
          </p:cNvPr>
          <p:cNvSpPr>
            <a:spLocks noGrp="1"/>
          </p:cNvSpPr>
          <p:nvPr>
            <p:ph type="title"/>
          </p:nvPr>
        </p:nvSpPr>
        <p:spPr>
          <a:xfrm>
            <a:off x="3537012" y="500062"/>
            <a:ext cx="7816788" cy="1325563"/>
          </a:xfrm>
        </p:spPr>
        <p:txBody>
          <a:bodyPr>
            <a:noAutofit/>
          </a:bodyPr>
          <a:lstStyle/>
          <a:p>
            <a:r>
              <a:rPr lang="en-US" sz="6000" u="sng" dirty="0">
                <a:solidFill>
                  <a:schemeClr val="bg1"/>
                </a:solidFill>
                <a:latin typeface="Garamond" panose="02020404030301010803" pitchFamily="18" charset="0"/>
              </a:rPr>
              <a:t>Common Errors</a:t>
            </a:r>
          </a:p>
        </p:txBody>
      </p:sp>
      <p:sp>
        <p:nvSpPr>
          <p:cNvPr id="7" name="Content Placeholder 6">
            <a:extLst>
              <a:ext uri="{FF2B5EF4-FFF2-40B4-BE49-F238E27FC236}">
                <a16:creationId xmlns:a16="http://schemas.microsoft.com/office/drawing/2014/main" id="{33FF8CC8-93E8-4036-9EB0-67C2614879B3}"/>
              </a:ext>
            </a:extLst>
          </p:cNvPr>
          <p:cNvSpPr>
            <a:spLocks noGrp="1"/>
          </p:cNvSpPr>
          <p:nvPr>
            <p:ph idx="1"/>
          </p:nvPr>
        </p:nvSpPr>
        <p:spPr>
          <a:xfrm>
            <a:off x="914400" y="2288205"/>
            <a:ext cx="11516679" cy="5267153"/>
          </a:xfrm>
        </p:spPr>
        <p:txBody>
          <a:bodyPr>
            <a:normAutofit fontScale="47500" lnSpcReduction="20000"/>
          </a:bodyPr>
          <a:lstStyle/>
          <a:p>
            <a:pPr marL="0" indent="0">
              <a:buNone/>
            </a:pPr>
            <a:endParaRPr lang="en-US" dirty="0"/>
          </a:p>
          <a:p>
            <a:pPr marL="0" indent="0">
              <a:buNone/>
            </a:pPr>
            <a:r>
              <a:rPr lang="en-US" sz="3200" dirty="0">
                <a:solidFill>
                  <a:schemeClr val="bg1"/>
                </a:solidFill>
                <a:latin typeface="Garamond" panose="02020404030301010803" pitchFamily="18" charset="0"/>
              </a:rPr>
              <a:t> 	</a:t>
            </a:r>
            <a:endParaRPr lang="en-US" sz="3500" dirty="0">
              <a:solidFill>
                <a:schemeClr val="bg1"/>
              </a:solidFill>
              <a:latin typeface="Garamond" panose="02020404030301010803" pitchFamily="18" charset="0"/>
            </a:endParaRPr>
          </a:p>
          <a:p>
            <a:pPr marL="914400" lvl="2" indent="-401638">
              <a:buFont typeface="Garamond" panose="02020404030301010803" pitchFamily="18" charset="0"/>
              <a:buChar char="□"/>
            </a:pPr>
            <a:r>
              <a:rPr lang="en-US" sz="6300" dirty="0">
                <a:solidFill>
                  <a:schemeClr val="bg1"/>
                </a:solidFill>
                <a:latin typeface="Garamond" panose="02020404030301010803" pitchFamily="18" charset="0"/>
              </a:rPr>
              <a:t>Fee account is “force balance” to incorrect data</a:t>
            </a:r>
          </a:p>
          <a:p>
            <a:pPr marL="914400" lvl="3" indent="-401638">
              <a:buFont typeface="Garamond" panose="02020404030301010803" pitchFamily="18" charset="0"/>
              <a:buChar char="□"/>
            </a:pPr>
            <a:endParaRPr lang="en-US" sz="6300" dirty="0">
              <a:solidFill>
                <a:schemeClr val="bg1"/>
              </a:solidFill>
              <a:latin typeface="Garamond" panose="02020404030301010803" pitchFamily="18" charset="0"/>
            </a:endParaRPr>
          </a:p>
          <a:p>
            <a:pPr marL="914400" lvl="2" indent="-401638">
              <a:buFont typeface="Garamond" panose="02020404030301010803" pitchFamily="18" charset="0"/>
              <a:buChar char="□"/>
            </a:pPr>
            <a:r>
              <a:rPr lang="en-US" sz="6300" dirty="0">
                <a:solidFill>
                  <a:schemeClr val="bg1"/>
                </a:solidFill>
                <a:latin typeface="Garamond" panose="02020404030301010803" pitchFamily="18" charset="0"/>
              </a:rPr>
              <a:t>Account bank reconciliation not shown</a:t>
            </a:r>
          </a:p>
          <a:p>
            <a:pPr marL="914400" lvl="3" indent="-401638">
              <a:buFont typeface="Garamond" panose="02020404030301010803" pitchFamily="18" charset="0"/>
              <a:buChar char="□"/>
            </a:pPr>
            <a:endParaRPr lang="en-US" sz="6300" dirty="0">
              <a:solidFill>
                <a:schemeClr val="bg1"/>
              </a:solidFill>
              <a:latin typeface="Garamond" panose="02020404030301010803" pitchFamily="18" charset="0"/>
            </a:endParaRPr>
          </a:p>
          <a:p>
            <a:pPr marL="914400" lvl="2" indent="-401638">
              <a:buFont typeface="Garamond" panose="02020404030301010803" pitchFamily="18" charset="0"/>
              <a:buChar char="□"/>
            </a:pPr>
            <a:r>
              <a:rPr lang="en-US" sz="6300" dirty="0">
                <a:solidFill>
                  <a:schemeClr val="bg1"/>
                </a:solidFill>
                <a:latin typeface="Garamond" panose="02020404030301010803" pitchFamily="18" charset="0"/>
              </a:rPr>
              <a:t>Book Balance and Reconciled Bank Balance do not agree</a:t>
            </a:r>
          </a:p>
          <a:p>
            <a:pPr marL="914400" lvl="3" indent="-401638">
              <a:buFont typeface="Garamond" panose="02020404030301010803" pitchFamily="18" charset="0"/>
              <a:buChar char="□"/>
            </a:pPr>
            <a:endParaRPr lang="en-US" sz="6300" dirty="0">
              <a:solidFill>
                <a:schemeClr val="bg1"/>
              </a:solidFill>
              <a:latin typeface="Garamond" panose="02020404030301010803" pitchFamily="18" charset="0"/>
            </a:endParaRPr>
          </a:p>
          <a:p>
            <a:pPr marL="914400" lvl="2" indent="-401638">
              <a:buFont typeface="Garamond" panose="02020404030301010803" pitchFamily="18" charset="0"/>
              <a:buChar char="□"/>
            </a:pPr>
            <a:r>
              <a:rPr lang="en-US" sz="6300" dirty="0">
                <a:solidFill>
                  <a:schemeClr val="bg1"/>
                </a:solidFill>
                <a:latin typeface="Garamond" panose="02020404030301010803" pitchFamily="18" charset="0"/>
              </a:rPr>
              <a:t>Year-to-Date Column not completed and totaled</a:t>
            </a:r>
          </a:p>
          <a:p>
            <a:pPr marL="914400" lvl="3" indent="-401638">
              <a:buFont typeface="Garamond" panose="02020404030301010803" pitchFamily="18" charset="0"/>
              <a:buChar char="□"/>
            </a:pPr>
            <a:endParaRPr lang="en-US" sz="6300" dirty="0">
              <a:solidFill>
                <a:schemeClr val="bg1"/>
              </a:solidFill>
              <a:latin typeface="Garamond" panose="02020404030301010803" pitchFamily="18" charset="0"/>
            </a:endParaRPr>
          </a:p>
          <a:p>
            <a:pPr marL="914400" lvl="2" indent="-401638">
              <a:buFont typeface="Garamond" panose="02020404030301010803" pitchFamily="18" charset="0"/>
              <a:buChar char="□"/>
            </a:pPr>
            <a:r>
              <a:rPr lang="en-US" sz="6300" dirty="0">
                <a:solidFill>
                  <a:schemeClr val="bg1"/>
                </a:solidFill>
                <a:latin typeface="Garamond" panose="02020404030301010803" pitchFamily="18" charset="0"/>
              </a:rPr>
              <a:t>Part Four, Liabilities Outstanding sheet is missing or incomplete</a:t>
            </a:r>
          </a:p>
          <a:p>
            <a:pPr lvl="3"/>
            <a:endParaRPr lang="en-US" sz="3200" dirty="0">
              <a:solidFill>
                <a:schemeClr val="bg1"/>
              </a:solidFill>
              <a:latin typeface="Garamond" panose="02020404030301010803" pitchFamily="18" charset="0"/>
            </a:endParaRPr>
          </a:p>
          <a:p>
            <a:pPr marL="914400" lvl="2" indent="0">
              <a:buNone/>
            </a:pPr>
            <a:r>
              <a:rPr lang="en-US" sz="8000" dirty="0">
                <a:solidFill>
                  <a:schemeClr val="bg1"/>
                </a:solidFill>
                <a:latin typeface="Garamond" panose="02020404030301010803" pitchFamily="18" charset="0"/>
              </a:rPr>
              <a:t>	</a:t>
            </a:r>
          </a:p>
          <a:p>
            <a:pPr lvl="2"/>
            <a:endParaRPr lang="en-US" sz="3500" dirty="0">
              <a:solidFill>
                <a:schemeClr val="bg1"/>
              </a:solidFill>
              <a:latin typeface="Garamond" panose="02020404030301010803" pitchFamily="18" charset="0"/>
            </a:endParaRPr>
          </a:p>
          <a:p>
            <a:pPr marL="914400" lvl="2" indent="0">
              <a:buNone/>
            </a:pPr>
            <a:endParaRPr lang="en-US" sz="3500" dirty="0">
              <a:solidFill>
                <a:schemeClr val="bg1"/>
              </a:solidFill>
              <a:latin typeface="Garamond" panose="02020404030301010803" pitchFamily="18" charset="0"/>
            </a:endParaRPr>
          </a:p>
        </p:txBody>
      </p:sp>
    </p:spTree>
    <p:extLst>
      <p:ext uri="{BB962C8B-B14F-4D97-AF65-F5344CB8AC3E}">
        <p14:creationId xmlns:p14="http://schemas.microsoft.com/office/powerpoint/2010/main" val="799983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A557D3-3FFD-4A89-904C-82BF5E5A2464}"/>
              </a:ext>
            </a:extLst>
          </p:cNvPr>
          <p:cNvSpPr>
            <a:spLocks noGrp="1"/>
          </p:cNvSpPr>
          <p:nvPr>
            <p:ph type="title"/>
          </p:nvPr>
        </p:nvSpPr>
        <p:spPr>
          <a:xfrm>
            <a:off x="3537012" y="500062"/>
            <a:ext cx="7816788" cy="1325563"/>
          </a:xfrm>
        </p:spPr>
        <p:txBody>
          <a:bodyPr>
            <a:noAutofit/>
          </a:bodyPr>
          <a:lstStyle/>
          <a:p>
            <a:r>
              <a:rPr lang="en-US" sz="6000" u="sng" dirty="0">
                <a:solidFill>
                  <a:schemeClr val="bg1"/>
                </a:solidFill>
                <a:latin typeface="Garamond" panose="02020404030301010803" pitchFamily="18" charset="0"/>
              </a:rPr>
              <a:t>Common Errors</a:t>
            </a:r>
          </a:p>
        </p:txBody>
      </p:sp>
      <p:sp>
        <p:nvSpPr>
          <p:cNvPr id="7" name="Content Placeholder 6">
            <a:extLst>
              <a:ext uri="{FF2B5EF4-FFF2-40B4-BE49-F238E27FC236}">
                <a16:creationId xmlns:a16="http://schemas.microsoft.com/office/drawing/2014/main" id="{33FF8CC8-93E8-4036-9EB0-67C2614879B3}"/>
              </a:ext>
            </a:extLst>
          </p:cNvPr>
          <p:cNvSpPr>
            <a:spLocks noGrp="1"/>
          </p:cNvSpPr>
          <p:nvPr>
            <p:ph idx="1"/>
          </p:nvPr>
        </p:nvSpPr>
        <p:spPr>
          <a:xfrm>
            <a:off x="806824" y="2610935"/>
            <a:ext cx="11516679" cy="5267153"/>
          </a:xfrm>
        </p:spPr>
        <p:txBody>
          <a:bodyPr>
            <a:normAutofit fontScale="40000" lnSpcReduction="20000"/>
          </a:bodyPr>
          <a:lstStyle/>
          <a:p>
            <a:pPr marL="0" indent="0">
              <a:buNone/>
            </a:pPr>
            <a:endParaRPr lang="en-US" dirty="0"/>
          </a:p>
          <a:p>
            <a:pPr marL="0" indent="0">
              <a:buNone/>
            </a:pPr>
            <a:r>
              <a:rPr lang="en-US" sz="3200" dirty="0">
                <a:solidFill>
                  <a:schemeClr val="bg1"/>
                </a:solidFill>
                <a:latin typeface="Garamond" panose="02020404030301010803" pitchFamily="18" charset="0"/>
              </a:rPr>
              <a:t> 	</a:t>
            </a:r>
            <a:endParaRPr lang="en-US" sz="3500" dirty="0">
              <a:solidFill>
                <a:schemeClr val="bg1"/>
              </a:solidFill>
              <a:latin typeface="Garamond" panose="02020404030301010803" pitchFamily="18" charset="0"/>
            </a:endParaRPr>
          </a:p>
          <a:p>
            <a:pPr marL="1027113" lvl="2" indent="-403225">
              <a:buFont typeface="Garamond" panose="02020404030301010803" pitchFamily="18" charset="0"/>
              <a:buChar char="□"/>
            </a:pPr>
            <a:r>
              <a:rPr lang="en-US" sz="7500" dirty="0">
                <a:solidFill>
                  <a:schemeClr val="bg1"/>
                </a:solidFill>
                <a:latin typeface="Garamond" panose="02020404030301010803" pitchFamily="18" charset="0"/>
              </a:rPr>
              <a:t>Report not signed by the fee official</a:t>
            </a:r>
          </a:p>
          <a:p>
            <a:pPr marL="1027113" lvl="3" indent="-403225">
              <a:buFont typeface="Garamond" panose="02020404030301010803" pitchFamily="18" charset="0"/>
              <a:buChar char="□"/>
            </a:pPr>
            <a:endParaRPr lang="en-US" sz="7500" dirty="0">
              <a:solidFill>
                <a:schemeClr val="bg1"/>
              </a:solidFill>
              <a:latin typeface="Garamond" panose="02020404030301010803" pitchFamily="18" charset="0"/>
            </a:endParaRPr>
          </a:p>
          <a:p>
            <a:pPr marL="1027113" lvl="2" indent="-403225">
              <a:buFont typeface="Garamond" panose="02020404030301010803" pitchFamily="18" charset="0"/>
              <a:buChar char="□"/>
            </a:pPr>
            <a:r>
              <a:rPr lang="en-US" sz="7500" dirty="0">
                <a:solidFill>
                  <a:schemeClr val="bg1"/>
                </a:solidFill>
                <a:latin typeface="Garamond" panose="02020404030301010803" pitchFamily="18" charset="0"/>
              </a:rPr>
              <a:t>Basic math errors</a:t>
            </a:r>
          </a:p>
          <a:p>
            <a:pPr marL="1027113" lvl="3" indent="-403225">
              <a:buFont typeface="Garamond" panose="02020404030301010803" pitchFamily="18" charset="0"/>
              <a:buChar char="□"/>
            </a:pPr>
            <a:endParaRPr lang="en-US" sz="7500" dirty="0">
              <a:solidFill>
                <a:schemeClr val="bg1"/>
              </a:solidFill>
              <a:latin typeface="Garamond" panose="02020404030301010803" pitchFamily="18" charset="0"/>
            </a:endParaRPr>
          </a:p>
          <a:p>
            <a:pPr marL="1027113" lvl="2" indent="-403225">
              <a:buFont typeface="Garamond" panose="02020404030301010803" pitchFamily="18" charset="0"/>
              <a:buChar char="□"/>
            </a:pPr>
            <a:r>
              <a:rPr lang="en-US" sz="7500" dirty="0">
                <a:solidFill>
                  <a:schemeClr val="bg1"/>
                </a:solidFill>
                <a:latin typeface="Garamond" panose="02020404030301010803" pitchFamily="18" charset="0"/>
              </a:rPr>
              <a:t>Figures not recorded in the budget estimate section of receipts and disbursements</a:t>
            </a:r>
          </a:p>
          <a:p>
            <a:pPr marL="1027113" lvl="3" indent="-403225">
              <a:buFont typeface="Garamond" panose="02020404030301010803" pitchFamily="18" charset="0"/>
              <a:buChar char="□"/>
            </a:pPr>
            <a:endParaRPr lang="en-US" sz="7500" dirty="0">
              <a:solidFill>
                <a:schemeClr val="bg1"/>
              </a:solidFill>
              <a:latin typeface="Garamond" panose="02020404030301010803" pitchFamily="18" charset="0"/>
            </a:endParaRPr>
          </a:p>
          <a:p>
            <a:pPr marL="1027113" lvl="2" indent="-403225">
              <a:buFont typeface="Garamond" panose="02020404030301010803" pitchFamily="18" charset="0"/>
              <a:buChar char="□"/>
            </a:pPr>
            <a:r>
              <a:rPr lang="en-US" sz="7500" dirty="0">
                <a:solidFill>
                  <a:schemeClr val="bg1"/>
                </a:solidFill>
                <a:latin typeface="Garamond" panose="02020404030301010803" pitchFamily="18" charset="0"/>
              </a:rPr>
              <a:t>Report not shown as cumulative amount on Part One, column 2</a:t>
            </a:r>
          </a:p>
          <a:p>
            <a:pPr lvl="3"/>
            <a:endParaRPr lang="en-US" sz="6700" dirty="0">
              <a:solidFill>
                <a:schemeClr val="bg1"/>
              </a:solidFill>
              <a:latin typeface="Garamond" panose="02020404030301010803" pitchFamily="18" charset="0"/>
            </a:endParaRPr>
          </a:p>
          <a:p>
            <a:pPr lvl="2"/>
            <a:endParaRPr lang="en-US" sz="6900" dirty="0">
              <a:solidFill>
                <a:schemeClr val="bg1"/>
              </a:solidFill>
              <a:latin typeface="Garamond" panose="02020404030301010803" pitchFamily="18" charset="0"/>
            </a:endParaRPr>
          </a:p>
          <a:p>
            <a:pPr lvl="3"/>
            <a:endParaRPr lang="en-US" sz="3200" dirty="0">
              <a:solidFill>
                <a:schemeClr val="bg1"/>
              </a:solidFill>
              <a:latin typeface="Garamond" panose="02020404030301010803" pitchFamily="18" charset="0"/>
            </a:endParaRPr>
          </a:p>
          <a:p>
            <a:pPr marL="914400" lvl="2" indent="0">
              <a:buNone/>
            </a:pPr>
            <a:r>
              <a:rPr lang="en-US" sz="8000" dirty="0">
                <a:solidFill>
                  <a:schemeClr val="bg1"/>
                </a:solidFill>
                <a:latin typeface="Garamond" panose="02020404030301010803" pitchFamily="18" charset="0"/>
              </a:rPr>
              <a:t>	</a:t>
            </a:r>
          </a:p>
          <a:p>
            <a:pPr lvl="2"/>
            <a:endParaRPr lang="en-US" sz="3500" dirty="0">
              <a:solidFill>
                <a:schemeClr val="bg1"/>
              </a:solidFill>
              <a:latin typeface="Garamond" panose="02020404030301010803" pitchFamily="18" charset="0"/>
            </a:endParaRPr>
          </a:p>
          <a:p>
            <a:pPr marL="914400" lvl="2" indent="0">
              <a:buNone/>
            </a:pPr>
            <a:endParaRPr lang="en-US" sz="3500" dirty="0">
              <a:solidFill>
                <a:schemeClr val="bg1"/>
              </a:solidFill>
              <a:latin typeface="Garamond" panose="02020404030301010803" pitchFamily="18" charset="0"/>
            </a:endParaRPr>
          </a:p>
        </p:txBody>
      </p:sp>
    </p:spTree>
    <p:extLst>
      <p:ext uri="{BB962C8B-B14F-4D97-AF65-F5344CB8AC3E}">
        <p14:creationId xmlns:p14="http://schemas.microsoft.com/office/powerpoint/2010/main" val="30782093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A557D3-3FFD-4A89-904C-82BF5E5A2464}"/>
              </a:ext>
            </a:extLst>
          </p:cNvPr>
          <p:cNvSpPr>
            <a:spLocks noGrp="1"/>
          </p:cNvSpPr>
          <p:nvPr>
            <p:ph type="title"/>
          </p:nvPr>
        </p:nvSpPr>
        <p:spPr>
          <a:xfrm>
            <a:off x="3537012" y="500062"/>
            <a:ext cx="7816788" cy="1325563"/>
          </a:xfrm>
        </p:spPr>
        <p:txBody>
          <a:bodyPr>
            <a:noAutofit/>
          </a:bodyPr>
          <a:lstStyle/>
          <a:p>
            <a:r>
              <a:rPr lang="en-US" sz="6000" dirty="0">
                <a:solidFill>
                  <a:schemeClr val="bg1"/>
                </a:solidFill>
                <a:latin typeface="Garamond" panose="02020404030301010803" pitchFamily="18" charset="0"/>
              </a:rPr>
              <a:t>Check Sheets</a:t>
            </a:r>
            <a:endParaRPr lang="en-US" sz="6000" u="sng" dirty="0">
              <a:solidFill>
                <a:schemeClr val="bg1"/>
              </a:solidFill>
              <a:latin typeface="Garamond" panose="02020404030301010803" pitchFamily="18" charset="0"/>
            </a:endParaRPr>
          </a:p>
        </p:txBody>
      </p:sp>
      <p:sp>
        <p:nvSpPr>
          <p:cNvPr id="7" name="Content Placeholder 6">
            <a:extLst>
              <a:ext uri="{FF2B5EF4-FFF2-40B4-BE49-F238E27FC236}">
                <a16:creationId xmlns:a16="http://schemas.microsoft.com/office/drawing/2014/main" id="{33FF8CC8-93E8-4036-9EB0-67C2614879B3}"/>
              </a:ext>
            </a:extLst>
          </p:cNvPr>
          <p:cNvSpPr>
            <a:spLocks noGrp="1"/>
          </p:cNvSpPr>
          <p:nvPr>
            <p:ph idx="1"/>
          </p:nvPr>
        </p:nvSpPr>
        <p:spPr>
          <a:xfrm>
            <a:off x="914400" y="1726772"/>
            <a:ext cx="10515600" cy="5267153"/>
          </a:xfrm>
        </p:spPr>
        <p:txBody>
          <a:bodyPr>
            <a:normAutofit/>
          </a:bodyPr>
          <a:lstStyle/>
          <a:p>
            <a:pPr marL="0" indent="0">
              <a:buNone/>
            </a:pPr>
            <a:endParaRPr lang="en-US" dirty="0"/>
          </a:p>
          <a:p>
            <a:pPr marL="0" indent="0">
              <a:buNone/>
            </a:pPr>
            <a:r>
              <a:rPr lang="en-US" sz="3200" dirty="0">
                <a:solidFill>
                  <a:schemeClr val="bg1"/>
                </a:solidFill>
                <a:latin typeface="Garamond" panose="02020404030301010803" pitchFamily="18" charset="0"/>
              </a:rPr>
              <a:t> 	</a:t>
            </a:r>
            <a:endParaRPr lang="en-US" sz="3500" dirty="0">
              <a:solidFill>
                <a:schemeClr val="bg1"/>
              </a:solidFill>
              <a:latin typeface="Garamond" panose="02020404030301010803" pitchFamily="18" charset="0"/>
            </a:endParaRPr>
          </a:p>
          <a:p>
            <a:pPr lvl="2"/>
            <a:endParaRPr lang="en-US" sz="3400" dirty="0">
              <a:solidFill>
                <a:schemeClr val="bg1"/>
              </a:solidFill>
              <a:latin typeface="Garamond" panose="02020404030301010803" pitchFamily="18" charset="0"/>
            </a:endParaRPr>
          </a:p>
          <a:p>
            <a:pPr marL="914400" lvl="2" indent="-401638">
              <a:buFont typeface="Garamond" panose="02020404030301010803" pitchFamily="18" charset="0"/>
              <a:buChar char="□"/>
            </a:pPr>
            <a:r>
              <a:rPr lang="en-US" sz="3000" dirty="0">
                <a:solidFill>
                  <a:schemeClr val="bg1"/>
                </a:solidFill>
                <a:latin typeface="Garamond" panose="02020404030301010803" pitchFamily="18" charset="0"/>
              </a:rPr>
              <a:t>Both the Budget and Quarterly Report Check Sheets are available on our website</a:t>
            </a:r>
          </a:p>
          <a:p>
            <a:pPr lvl="3"/>
            <a:endParaRPr lang="en-US" sz="3200" dirty="0">
              <a:solidFill>
                <a:schemeClr val="bg1"/>
              </a:solidFill>
              <a:latin typeface="Garamond" panose="02020404030301010803" pitchFamily="18" charset="0"/>
            </a:endParaRPr>
          </a:p>
          <a:p>
            <a:pPr marL="1371600" lvl="3" indent="0">
              <a:buNone/>
            </a:pPr>
            <a:r>
              <a:rPr lang="en-US" sz="3200" dirty="0">
                <a:solidFill>
                  <a:srgbClr val="FFFF00"/>
                </a:solidFill>
                <a:latin typeface="Garamond" panose="02020404030301010803" pitchFamily="18" charset="0"/>
              </a:rPr>
              <a:t>www.kydlgweb.ky.gov</a:t>
            </a:r>
          </a:p>
          <a:p>
            <a:pPr marL="914400" lvl="2" indent="0">
              <a:buNone/>
            </a:pPr>
            <a:r>
              <a:rPr lang="en-US" sz="8000" dirty="0">
                <a:solidFill>
                  <a:schemeClr val="bg1"/>
                </a:solidFill>
                <a:latin typeface="Garamond" panose="02020404030301010803" pitchFamily="18" charset="0"/>
              </a:rPr>
              <a:t>	</a:t>
            </a:r>
          </a:p>
          <a:p>
            <a:pPr lvl="2"/>
            <a:endParaRPr lang="en-US" sz="3500" dirty="0">
              <a:solidFill>
                <a:schemeClr val="bg1"/>
              </a:solidFill>
              <a:latin typeface="Garamond" panose="02020404030301010803" pitchFamily="18" charset="0"/>
            </a:endParaRPr>
          </a:p>
          <a:p>
            <a:pPr marL="914400" lvl="2" indent="0">
              <a:buNone/>
            </a:pPr>
            <a:endParaRPr lang="en-US" sz="3500" dirty="0">
              <a:solidFill>
                <a:schemeClr val="bg1"/>
              </a:solidFill>
              <a:latin typeface="Garamond" panose="02020404030301010803" pitchFamily="18" charset="0"/>
            </a:endParaRPr>
          </a:p>
        </p:txBody>
      </p:sp>
    </p:spTree>
    <p:extLst>
      <p:ext uri="{BB962C8B-B14F-4D97-AF65-F5344CB8AC3E}">
        <p14:creationId xmlns:p14="http://schemas.microsoft.com/office/powerpoint/2010/main" val="20902526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A557D3-3FFD-4A89-904C-82BF5E5A2464}"/>
              </a:ext>
            </a:extLst>
          </p:cNvPr>
          <p:cNvSpPr>
            <a:spLocks noGrp="1"/>
          </p:cNvSpPr>
          <p:nvPr>
            <p:ph type="title"/>
          </p:nvPr>
        </p:nvSpPr>
        <p:spPr>
          <a:xfrm>
            <a:off x="1695855" y="611272"/>
            <a:ext cx="7816788" cy="1325563"/>
          </a:xfrm>
        </p:spPr>
        <p:txBody>
          <a:bodyPr>
            <a:noAutofit/>
          </a:bodyPr>
          <a:lstStyle/>
          <a:p>
            <a:pPr algn="ctr"/>
            <a:r>
              <a:rPr lang="en-US" sz="6000" u="sng" dirty="0">
                <a:solidFill>
                  <a:schemeClr val="bg1"/>
                </a:solidFill>
                <a:latin typeface="Garamond" panose="02020404030301010803" pitchFamily="18" charset="0"/>
              </a:rPr>
              <a:t>Questions</a:t>
            </a:r>
          </a:p>
        </p:txBody>
      </p:sp>
      <p:sp>
        <p:nvSpPr>
          <p:cNvPr id="7" name="Content Placeholder 6">
            <a:extLst>
              <a:ext uri="{FF2B5EF4-FFF2-40B4-BE49-F238E27FC236}">
                <a16:creationId xmlns:a16="http://schemas.microsoft.com/office/drawing/2014/main" id="{33FF8CC8-93E8-4036-9EB0-67C2614879B3}"/>
              </a:ext>
            </a:extLst>
          </p:cNvPr>
          <p:cNvSpPr>
            <a:spLocks noGrp="1"/>
          </p:cNvSpPr>
          <p:nvPr>
            <p:ph idx="1"/>
          </p:nvPr>
        </p:nvSpPr>
        <p:spPr>
          <a:xfrm>
            <a:off x="-187410" y="1739128"/>
            <a:ext cx="10515600" cy="5267153"/>
          </a:xfrm>
        </p:spPr>
        <p:txBody>
          <a:bodyPr>
            <a:normAutofit fontScale="92500" lnSpcReduction="20000"/>
          </a:bodyPr>
          <a:lstStyle/>
          <a:p>
            <a:pPr marL="0" indent="0">
              <a:buNone/>
            </a:pPr>
            <a:endParaRPr lang="en-US" dirty="0"/>
          </a:p>
          <a:p>
            <a:pPr marL="0" indent="0">
              <a:buNone/>
            </a:pPr>
            <a:r>
              <a:rPr lang="en-US" sz="3200" dirty="0">
                <a:solidFill>
                  <a:schemeClr val="bg1"/>
                </a:solidFill>
                <a:latin typeface="Garamond" panose="02020404030301010803" pitchFamily="18" charset="0"/>
              </a:rPr>
              <a:t> 	</a:t>
            </a:r>
            <a:endParaRPr lang="en-US" sz="3500" dirty="0">
              <a:solidFill>
                <a:schemeClr val="bg1"/>
              </a:solidFill>
              <a:latin typeface="Garamond" panose="02020404030301010803" pitchFamily="18" charset="0"/>
            </a:endParaRPr>
          </a:p>
          <a:p>
            <a:pPr marL="1371600" lvl="3" indent="0" algn="ctr">
              <a:buNone/>
            </a:pPr>
            <a:r>
              <a:rPr lang="en-US" sz="3200" dirty="0">
                <a:solidFill>
                  <a:schemeClr val="bg1"/>
                </a:solidFill>
                <a:latin typeface="Garamond" panose="02020404030301010803" pitchFamily="18" charset="0"/>
              </a:rPr>
              <a:t>Department for Local Government </a:t>
            </a:r>
          </a:p>
          <a:p>
            <a:pPr marL="1371600" lvl="3" indent="0" algn="ctr">
              <a:buNone/>
            </a:pPr>
            <a:endParaRPr lang="en-US" sz="3200" dirty="0">
              <a:solidFill>
                <a:schemeClr val="bg1"/>
              </a:solidFill>
              <a:latin typeface="Garamond" panose="02020404030301010803" pitchFamily="18" charset="0"/>
            </a:endParaRPr>
          </a:p>
          <a:p>
            <a:pPr marL="1371600" lvl="3" indent="0" algn="ctr">
              <a:buNone/>
            </a:pPr>
            <a:r>
              <a:rPr lang="en-US" sz="3200" dirty="0">
                <a:solidFill>
                  <a:schemeClr val="bg1"/>
                </a:solidFill>
                <a:latin typeface="Garamond" panose="02020404030301010803" pitchFamily="18" charset="0"/>
              </a:rPr>
              <a:t>Office of Financial Management &amp; Administration</a:t>
            </a:r>
          </a:p>
          <a:p>
            <a:pPr lvl="3" algn="ctr"/>
            <a:endParaRPr lang="en-US" sz="3200" dirty="0">
              <a:solidFill>
                <a:schemeClr val="bg1"/>
              </a:solidFill>
              <a:latin typeface="Garamond" panose="02020404030301010803" pitchFamily="18" charset="0"/>
            </a:endParaRPr>
          </a:p>
          <a:p>
            <a:pPr marL="1371600" lvl="3" indent="0" algn="ctr">
              <a:buNone/>
            </a:pPr>
            <a:r>
              <a:rPr lang="en-US" sz="3200" dirty="0">
                <a:solidFill>
                  <a:schemeClr val="bg1"/>
                </a:solidFill>
                <a:latin typeface="Garamond" panose="02020404030301010803" pitchFamily="18" charset="0"/>
              </a:rPr>
              <a:t>100 Airport Road</a:t>
            </a:r>
          </a:p>
          <a:p>
            <a:pPr marL="1371600" lvl="3" indent="0" algn="ctr">
              <a:buNone/>
            </a:pPr>
            <a:r>
              <a:rPr lang="en-US" sz="3200" dirty="0">
                <a:solidFill>
                  <a:schemeClr val="bg1"/>
                </a:solidFill>
                <a:latin typeface="Garamond" panose="02020404030301010803" pitchFamily="18" charset="0"/>
              </a:rPr>
              <a:t>Frankfort, KY 40601</a:t>
            </a:r>
          </a:p>
          <a:p>
            <a:pPr marL="1371600" lvl="3" indent="0" algn="ctr">
              <a:buNone/>
            </a:pPr>
            <a:r>
              <a:rPr lang="en-US" sz="3200" dirty="0">
                <a:solidFill>
                  <a:srgbClr val="FFFF00"/>
                </a:solidFill>
                <a:latin typeface="Garamond" panose="02020404030301010803" pitchFamily="18" charset="0"/>
                <a:hlinkClick r:id="rId3">
                  <a:extLst>
                    <a:ext uri="{A12FA001-AC4F-418D-AE19-62706E023703}">
                      <ahyp:hlinkClr xmlns:ahyp="http://schemas.microsoft.com/office/drawing/2018/hyperlinkcolor" val="tx"/>
                    </a:ext>
                  </a:extLst>
                </a:hlinkClick>
              </a:rPr>
              <a:t>www.kydlgweb.ky.gov</a:t>
            </a:r>
            <a:endParaRPr lang="en-US" sz="3200" dirty="0">
              <a:solidFill>
                <a:srgbClr val="FFFF00"/>
              </a:solidFill>
              <a:latin typeface="Garamond" panose="02020404030301010803" pitchFamily="18" charset="0"/>
            </a:endParaRPr>
          </a:p>
          <a:p>
            <a:pPr marL="1371600" lvl="3" indent="0" algn="ctr">
              <a:buNone/>
            </a:pPr>
            <a:r>
              <a:rPr lang="en-US" sz="3200" dirty="0">
                <a:solidFill>
                  <a:schemeClr val="bg1"/>
                </a:solidFill>
                <a:latin typeface="Garamond" panose="02020404030301010803" pitchFamily="18" charset="0"/>
              </a:rPr>
              <a:t>1-800-346-5606</a:t>
            </a:r>
          </a:p>
          <a:p>
            <a:pPr marL="1371600" lvl="3" indent="0" algn="ctr">
              <a:buNone/>
            </a:pPr>
            <a:r>
              <a:rPr lang="en-US" sz="3200" dirty="0">
                <a:solidFill>
                  <a:schemeClr val="bg1"/>
                </a:solidFill>
                <a:latin typeface="Garamond" panose="02020404030301010803" pitchFamily="18" charset="0"/>
              </a:rPr>
              <a:t>Fax</a:t>
            </a:r>
            <a:r>
              <a:rPr lang="en-US" sz="3200">
                <a:solidFill>
                  <a:schemeClr val="bg1"/>
                </a:solidFill>
                <a:latin typeface="Garamond" panose="02020404030301010803" pitchFamily="18" charset="0"/>
              </a:rPr>
              <a:t>: 502-227-8691</a:t>
            </a:r>
            <a:endParaRPr lang="en-US" sz="3200" dirty="0">
              <a:solidFill>
                <a:schemeClr val="bg1"/>
              </a:solidFill>
              <a:latin typeface="Garamond" panose="02020404030301010803" pitchFamily="18" charset="0"/>
            </a:endParaRPr>
          </a:p>
          <a:p>
            <a:pPr marL="914400" lvl="2" indent="0">
              <a:buNone/>
            </a:pPr>
            <a:r>
              <a:rPr lang="en-US" sz="8000" dirty="0">
                <a:solidFill>
                  <a:schemeClr val="bg1"/>
                </a:solidFill>
                <a:latin typeface="Garamond" panose="02020404030301010803" pitchFamily="18" charset="0"/>
              </a:rPr>
              <a:t>	</a:t>
            </a:r>
          </a:p>
          <a:p>
            <a:pPr lvl="2"/>
            <a:endParaRPr lang="en-US" sz="3500" dirty="0">
              <a:solidFill>
                <a:schemeClr val="bg1"/>
              </a:solidFill>
              <a:latin typeface="Garamond" panose="02020404030301010803" pitchFamily="18" charset="0"/>
            </a:endParaRPr>
          </a:p>
          <a:p>
            <a:pPr marL="914400" lvl="2" indent="0">
              <a:buNone/>
            </a:pPr>
            <a:endParaRPr lang="en-US" sz="3500" dirty="0">
              <a:solidFill>
                <a:schemeClr val="bg1"/>
              </a:solidFill>
              <a:latin typeface="Garamond" panose="02020404030301010803" pitchFamily="18" charset="0"/>
            </a:endParaRPr>
          </a:p>
        </p:txBody>
      </p:sp>
    </p:spTree>
    <p:extLst>
      <p:ext uri="{BB962C8B-B14F-4D97-AF65-F5344CB8AC3E}">
        <p14:creationId xmlns:p14="http://schemas.microsoft.com/office/powerpoint/2010/main" val="5139408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A557D3-3FFD-4A89-904C-82BF5E5A2464}"/>
              </a:ext>
            </a:extLst>
          </p:cNvPr>
          <p:cNvSpPr>
            <a:spLocks noGrp="1"/>
          </p:cNvSpPr>
          <p:nvPr>
            <p:ph type="ctrTitle"/>
          </p:nvPr>
        </p:nvSpPr>
        <p:spPr>
          <a:xfrm>
            <a:off x="3999011" y="805565"/>
            <a:ext cx="8192989" cy="2387600"/>
          </a:xfrm>
        </p:spPr>
        <p:txBody>
          <a:bodyPr>
            <a:noAutofit/>
          </a:bodyPr>
          <a:lstStyle/>
          <a:p>
            <a:pPr algn="l"/>
            <a:r>
              <a:rPr lang="en-US" dirty="0">
                <a:solidFill>
                  <a:schemeClr val="bg1"/>
                </a:solidFill>
                <a:effectLst/>
                <a:latin typeface="Garamond" pitchFamily="18" charset="0"/>
              </a:rPr>
              <a:t>County Elected Officials    Training Incentive Program</a:t>
            </a:r>
            <a:endParaRPr lang="en-US" dirty="0">
              <a:solidFill>
                <a:schemeClr val="bg1"/>
              </a:solidFill>
              <a:latin typeface="Garamond" panose="02020404030301010803" pitchFamily="18" charset="0"/>
            </a:endParaRPr>
          </a:p>
        </p:txBody>
      </p:sp>
      <p:sp>
        <p:nvSpPr>
          <p:cNvPr id="6" name="Subtitle 5">
            <a:extLst>
              <a:ext uri="{FF2B5EF4-FFF2-40B4-BE49-F238E27FC236}">
                <a16:creationId xmlns:a16="http://schemas.microsoft.com/office/drawing/2014/main" id="{ACB7C49C-8B5E-4A0A-9764-603114269026}"/>
              </a:ext>
            </a:extLst>
          </p:cNvPr>
          <p:cNvSpPr>
            <a:spLocks noGrp="1"/>
          </p:cNvSpPr>
          <p:nvPr>
            <p:ph type="subTitle" idx="1"/>
          </p:nvPr>
        </p:nvSpPr>
        <p:spPr>
          <a:xfrm>
            <a:off x="492642" y="5008902"/>
            <a:ext cx="9144000" cy="1655762"/>
          </a:xfrm>
        </p:spPr>
        <p:txBody>
          <a:bodyPr/>
          <a:lstStyle/>
          <a:p>
            <a:endParaRPr lang="en-US" dirty="0"/>
          </a:p>
        </p:txBody>
      </p:sp>
    </p:spTree>
    <p:extLst>
      <p:ext uri="{BB962C8B-B14F-4D97-AF65-F5344CB8AC3E}">
        <p14:creationId xmlns:p14="http://schemas.microsoft.com/office/powerpoint/2010/main" val="15739489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A557D3-3FFD-4A89-904C-82BF5E5A2464}"/>
              </a:ext>
            </a:extLst>
          </p:cNvPr>
          <p:cNvSpPr>
            <a:spLocks noGrp="1"/>
          </p:cNvSpPr>
          <p:nvPr>
            <p:ph type="title"/>
          </p:nvPr>
        </p:nvSpPr>
        <p:spPr>
          <a:xfrm>
            <a:off x="3537012" y="500062"/>
            <a:ext cx="7816788" cy="1325563"/>
          </a:xfrm>
        </p:spPr>
        <p:txBody>
          <a:bodyPr>
            <a:noAutofit/>
          </a:bodyPr>
          <a:lstStyle/>
          <a:p>
            <a:br>
              <a:rPr lang="en-US" sz="6000" dirty="0">
                <a:solidFill>
                  <a:schemeClr val="bg1"/>
                </a:solidFill>
                <a:latin typeface="Garamond" panose="02020404030301010803" pitchFamily="18" charset="0"/>
              </a:rPr>
            </a:br>
            <a:br>
              <a:rPr lang="en-US" sz="6000" dirty="0">
                <a:solidFill>
                  <a:schemeClr val="bg1"/>
                </a:solidFill>
                <a:latin typeface="Garamond" panose="02020404030301010803" pitchFamily="18" charset="0"/>
              </a:rPr>
            </a:br>
            <a:r>
              <a:rPr lang="en-US" sz="6000" dirty="0">
                <a:solidFill>
                  <a:schemeClr val="bg1"/>
                </a:solidFill>
                <a:effectLst/>
                <a:latin typeface="Garamond" pitchFamily="18" charset="0"/>
              </a:rPr>
              <a:t>Online Training </a:t>
            </a:r>
            <a:r>
              <a:rPr lang="en-US" sz="6000" u="sng" dirty="0">
                <a:solidFill>
                  <a:schemeClr val="bg1"/>
                </a:solidFill>
                <a:effectLst/>
                <a:latin typeface="Garamond" pitchFamily="18" charset="0"/>
              </a:rPr>
              <a:t>Guidelines</a:t>
            </a:r>
            <a:br>
              <a:rPr lang="en-US" sz="6000" u="sng" dirty="0">
                <a:solidFill>
                  <a:schemeClr val="bg1"/>
                </a:solidFill>
                <a:effectLst/>
                <a:latin typeface="Garamond" pitchFamily="18" charset="0"/>
              </a:rPr>
            </a:br>
            <a:endParaRPr lang="en-US" sz="6000" u="sng" dirty="0">
              <a:solidFill>
                <a:schemeClr val="bg1"/>
              </a:solidFill>
              <a:latin typeface="Garamond" panose="02020404030301010803" pitchFamily="18" charset="0"/>
            </a:endParaRPr>
          </a:p>
        </p:txBody>
      </p:sp>
      <p:sp>
        <p:nvSpPr>
          <p:cNvPr id="7" name="Content Placeholder 6">
            <a:extLst>
              <a:ext uri="{FF2B5EF4-FFF2-40B4-BE49-F238E27FC236}">
                <a16:creationId xmlns:a16="http://schemas.microsoft.com/office/drawing/2014/main" id="{33FF8CC8-93E8-4036-9EB0-67C2614879B3}"/>
              </a:ext>
            </a:extLst>
          </p:cNvPr>
          <p:cNvSpPr>
            <a:spLocks noGrp="1"/>
          </p:cNvSpPr>
          <p:nvPr>
            <p:ph idx="1"/>
          </p:nvPr>
        </p:nvSpPr>
        <p:spPr/>
        <p:txBody>
          <a:bodyPr>
            <a:normAutofit fontScale="92500" lnSpcReduction="20000"/>
          </a:bodyPr>
          <a:lstStyle/>
          <a:p>
            <a:endParaRPr lang="en-US" dirty="0"/>
          </a:p>
          <a:p>
            <a:pPr marL="0" indent="0" algn="ctr">
              <a:buNone/>
            </a:pPr>
            <a:endParaRPr lang="en-US" dirty="0"/>
          </a:p>
          <a:p>
            <a:pPr marL="0" indent="0" algn="ctr">
              <a:buNone/>
            </a:pPr>
            <a:endParaRPr lang="en-US" dirty="0"/>
          </a:p>
          <a:p>
            <a:pPr lvl="0">
              <a:buFont typeface="Arial" panose="020B0604020202020204" pitchFamily="34" charset="0"/>
              <a:buChar char="•"/>
            </a:pPr>
            <a:r>
              <a:rPr lang="en-US" dirty="0">
                <a:solidFill>
                  <a:schemeClr val="bg1"/>
                </a:solidFill>
                <a:latin typeface="Garamond" panose="02020404030301010803" pitchFamily="18" charset="0"/>
              </a:rPr>
              <a:t>All approved training will be listed on your training page under relevant upcoming courses. </a:t>
            </a:r>
            <a:r>
              <a:rPr lang="en-US" b="1" dirty="0">
                <a:solidFill>
                  <a:schemeClr val="bg1"/>
                </a:solidFill>
                <a:latin typeface="Garamond" panose="02020404030301010803" pitchFamily="18" charset="0"/>
              </a:rPr>
              <a:t>ONLY web-based training listed on this page will be accepted.</a:t>
            </a:r>
          </a:p>
          <a:p>
            <a:pPr lvl="0">
              <a:buFont typeface="Arial" panose="020B0604020202020204" pitchFamily="34" charset="0"/>
              <a:buChar char="•"/>
            </a:pPr>
            <a:endParaRPr lang="en-US" dirty="0">
              <a:solidFill>
                <a:schemeClr val="bg1"/>
              </a:solidFill>
              <a:latin typeface="Garamond" panose="02020404030301010803" pitchFamily="18" charset="0"/>
            </a:endParaRPr>
          </a:p>
          <a:p>
            <a:pPr>
              <a:buFont typeface="Arial" panose="020B0604020202020204" pitchFamily="34" charset="0"/>
              <a:buChar char="•"/>
            </a:pPr>
            <a:r>
              <a:rPr lang="en-US" dirty="0">
                <a:solidFill>
                  <a:schemeClr val="bg1"/>
                </a:solidFill>
                <a:latin typeface="Garamond" panose="02020404030301010803" pitchFamily="18" charset="0"/>
              </a:rPr>
              <a:t>You must attend the entire course with the camera on.  If they cannot see you, the training will not count. </a:t>
            </a:r>
          </a:p>
          <a:p>
            <a:pPr marL="109537" indent="0">
              <a:buNone/>
            </a:pPr>
            <a:endParaRPr lang="en-US" dirty="0">
              <a:solidFill>
                <a:schemeClr val="bg1"/>
              </a:solidFill>
              <a:latin typeface="Garamond" panose="02020404030301010803" pitchFamily="18" charset="0"/>
            </a:endParaRPr>
          </a:p>
          <a:p>
            <a:pPr>
              <a:buFont typeface="Arial" panose="020B0604020202020204" pitchFamily="34" charset="0"/>
              <a:buChar char="•"/>
            </a:pPr>
            <a:r>
              <a:rPr lang="en-US" dirty="0">
                <a:solidFill>
                  <a:schemeClr val="bg1"/>
                </a:solidFill>
                <a:latin typeface="Garamond" panose="02020404030301010803" pitchFamily="18" charset="0"/>
              </a:rPr>
              <a:t>Not all association training is approved for everyone.  Make sure you check!</a:t>
            </a:r>
          </a:p>
          <a:p>
            <a:pPr marL="0" indent="0">
              <a:buNone/>
            </a:pPr>
            <a:endParaRPr lang="en-US" dirty="0">
              <a:solidFill>
                <a:schemeClr val="bg1"/>
              </a:solidFill>
              <a:latin typeface="Garamond" panose="02020404030301010803" pitchFamily="18" charset="0"/>
            </a:endParaRPr>
          </a:p>
        </p:txBody>
      </p:sp>
    </p:spTree>
    <p:extLst>
      <p:ext uri="{BB962C8B-B14F-4D97-AF65-F5344CB8AC3E}">
        <p14:creationId xmlns:p14="http://schemas.microsoft.com/office/powerpoint/2010/main" val="17713584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A557D3-3FFD-4A89-904C-82BF5E5A2464}"/>
              </a:ext>
            </a:extLst>
          </p:cNvPr>
          <p:cNvSpPr>
            <a:spLocks noGrp="1"/>
          </p:cNvSpPr>
          <p:nvPr>
            <p:ph type="title"/>
          </p:nvPr>
        </p:nvSpPr>
        <p:spPr>
          <a:xfrm>
            <a:off x="3537012" y="500062"/>
            <a:ext cx="7816788" cy="1325563"/>
          </a:xfrm>
        </p:spPr>
        <p:txBody>
          <a:bodyPr>
            <a:noAutofit/>
          </a:bodyPr>
          <a:lstStyle/>
          <a:p>
            <a:br>
              <a:rPr lang="en-US" sz="6000" dirty="0">
                <a:solidFill>
                  <a:schemeClr val="bg1"/>
                </a:solidFill>
                <a:latin typeface="Garamond" panose="02020404030301010803" pitchFamily="18" charset="0"/>
              </a:rPr>
            </a:br>
            <a:br>
              <a:rPr lang="en-US" sz="6000" dirty="0">
                <a:solidFill>
                  <a:schemeClr val="bg1"/>
                </a:solidFill>
                <a:latin typeface="Garamond" panose="02020404030301010803" pitchFamily="18" charset="0"/>
              </a:rPr>
            </a:br>
            <a:r>
              <a:rPr lang="en-US" sz="6000" b="1" dirty="0">
                <a:solidFill>
                  <a:schemeClr val="bg1"/>
                </a:solidFill>
                <a:effectLst/>
                <a:latin typeface="Garamond" pitchFamily="18" charset="0"/>
              </a:rPr>
              <a:t>Reporting Your </a:t>
            </a:r>
            <a:r>
              <a:rPr lang="en-US" sz="6000" b="1" u="sng" dirty="0">
                <a:solidFill>
                  <a:schemeClr val="bg1"/>
                </a:solidFill>
                <a:effectLst/>
                <a:latin typeface="Garamond" pitchFamily="18" charset="0"/>
              </a:rPr>
              <a:t>Attendance</a:t>
            </a:r>
            <a:br>
              <a:rPr lang="en-US" sz="6000" u="sng" dirty="0">
                <a:solidFill>
                  <a:schemeClr val="bg1"/>
                </a:solidFill>
                <a:effectLst/>
                <a:latin typeface="Garamond" pitchFamily="18" charset="0"/>
              </a:rPr>
            </a:br>
            <a:endParaRPr lang="en-US" sz="6000" u="sng" dirty="0">
              <a:solidFill>
                <a:schemeClr val="bg1"/>
              </a:solidFill>
              <a:latin typeface="Garamond" panose="02020404030301010803" pitchFamily="18" charset="0"/>
            </a:endParaRPr>
          </a:p>
        </p:txBody>
      </p:sp>
      <p:sp>
        <p:nvSpPr>
          <p:cNvPr id="7" name="Content Placeholder 6">
            <a:extLst>
              <a:ext uri="{FF2B5EF4-FFF2-40B4-BE49-F238E27FC236}">
                <a16:creationId xmlns:a16="http://schemas.microsoft.com/office/drawing/2014/main" id="{33FF8CC8-93E8-4036-9EB0-67C2614879B3}"/>
              </a:ext>
            </a:extLst>
          </p:cNvPr>
          <p:cNvSpPr>
            <a:spLocks noGrp="1"/>
          </p:cNvSpPr>
          <p:nvPr>
            <p:ph idx="1"/>
          </p:nvPr>
        </p:nvSpPr>
        <p:spPr/>
        <p:txBody>
          <a:bodyPr>
            <a:normAutofit fontScale="92500" lnSpcReduction="20000"/>
          </a:bodyPr>
          <a:lstStyle/>
          <a:p>
            <a:endParaRPr lang="en-US" dirty="0"/>
          </a:p>
          <a:p>
            <a:pPr marL="0" indent="0" algn="ctr">
              <a:buNone/>
            </a:pPr>
            <a:endParaRPr lang="en-US" dirty="0"/>
          </a:p>
          <a:p>
            <a:pPr marL="0" indent="0" algn="ctr">
              <a:buNone/>
            </a:pPr>
            <a:endParaRPr lang="en-US" dirty="0"/>
          </a:p>
          <a:p>
            <a:pPr marL="685800" indent="-457200">
              <a:buFont typeface="Arial" panose="020B0604020202020204" pitchFamily="34" charset="0"/>
              <a:buChar char="•"/>
              <a:defRPr/>
            </a:pPr>
            <a:r>
              <a:rPr lang="en-US" sz="2800" dirty="0">
                <a:solidFill>
                  <a:schemeClr val="bg1"/>
                </a:solidFill>
                <a:latin typeface="Garamond" pitchFamily="18" charset="0"/>
              </a:rPr>
              <a:t>For online training, your trainer will submit your hours.  You will still need to double check that the hours are correct.</a:t>
            </a:r>
          </a:p>
          <a:p>
            <a:pPr marL="517525" indent="-288925">
              <a:buFont typeface="Arial" panose="020B0604020202020204" pitchFamily="34" charset="0"/>
              <a:buChar char="•"/>
              <a:defRPr/>
            </a:pPr>
            <a:endParaRPr lang="en-US" sz="1050" dirty="0">
              <a:solidFill>
                <a:schemeClr val="bg1"/>
              </a:solidFill>
              <a:latin typeface="Garamond" pitchFamily="18" charset="0"/>
            </a:endParaRPr>
          </a:p>
          <a:p>
            <a:pPr marL="685800" indent="-457200">
              <a:buFont typeface="Arial" panose="020B0604020202020204" pitchFamily="34" charset="0"/>
              <a:buChar char="•"/>
              <a:defRPr/>
            </a:pPr>
            <a:r>
              <a:rPr lang="en-US" sz="2800" dirty="0">
                <a:solidFill>
                  <a:schemeClr val="bg1"/>
                </a:solidFill>
                <a:latin typeface="Garamond" pitchFamily="18" charset="0"/>
              </a:rPr>
              <a:t>Courses for UK Transportation Center – Please forward your certificate to me.</a:t>
            </a:r>
          </a:p>
          <a:p>
            <a:pPr marL="685800" indent="-457200">
              <a:buFont typeface="Arial" panose="020B0604020202020204" pitchFamily="34" charset="0"/>
              <a:buChar char="•"/>
              <a:defRPr/>
            </a:pPr>
            <a:endParaRPr lang="en-US" sz="2800" dirty="0">
              <a:solidFill>
                <a:schemeClr val="bg1"/>
              </a:solidFill>
              <a:latin typeface="Garamond" pitchFamily="18" charset="0"/>
            </a:endParaRPr>
          </a:p>
          <a:p>
            <a:pPr marL="685800" indent="-457200">
              <a:buFont typeface="Arial" panose="020B0604020202020204" pitchFamily="34" charset="0"/>
              <a:buChar char="•"/>
              <a:defRPr/>
            </a:pPr>
            <a:r>
              <a:rPr lang="en-US" sz="2800" dirty="0">
                <a:solidFill>
                  <a:schemeClr val="bg1"/>
                </a:solidFill>
                <a:latin typeface="Garamond" pitchFamily="18" charset="0"/>
              </a:rPr>
              <a:t>Proof of an official’s training attendance should be submitted to our office within </a:t>
            </a:r>
            <a:r>
              <a:rPr lang="en-US" sz="2800" dirty="0">
                <a:solidFill>
                  <a:srgbClr val="FFFF00"/>
                </a:solidFill>
                <a:latin typeface="Garamond" pitchFamily="18" charset="0"/>
              </a:rPr>
              <a:t>60 days of completing the training</a:t>
            </a:r>
            <a:r>
              <a:rPr lang="en-US" sz="2800" dirty="0">
                <a:solidFill>
                  <a:schemeClr val="bg1"/>
                </a:solidFill>
                <a:latin typeface="Garamond" pitchFamily="18" charset="0"/>
              </a:rPr>
              <a:t>. (109 KAR 2:020 Section 3(8)).  This pertains to both web-based and in-person.</a:t>
            </a:r>
          </a:p>
          <a:p>
            <a:pPr marL="0" indent="0">
              <a:buNone/>
            </a:pPr>
            <a:endParaRPr lang="en-US" dirty="0">
              <a:solidFill>
                <a:schemeClr val="bg1"/>
              </a:solidFill>
              <a:latin typeface="Garamond" panose="02020404030301010803" pitchFamily="18" charset="0"/>
            </a:endParaRPr>
          </a:p>
        </p:txBody>
      </p:sp>
    </p:spTree>
    <p:extLst>
      <p:ext uri="{BB962C8B-B14F-4D97-AF65-F5344CB8AC3E}">
        <p14:creationId xmlns:p14="http://schemas.microsoft.com/office/powerpoint/2010/main" val="17485367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A557D3-3FFD-4A89-904C-82BF5E5A2464}"/>
              </a:ext>
            </a:extLst>
          </p:cNvPr>
          <p:cNvSpPr>
            <a:spLocks noGrp="1"/>
          </p:cNvSpPr>
          <p:nvPr>
            <p:ph type="title"/>
          </p:nvPr>
        </p:nvSpPr>
        <p:spPr>
          <a:xfrm>
            <a:off x="3746018" y="0"/>
            <a:ext cx="7816788" cy="1325563"/>
          </a:xfrm>
        </p:spPr>
        <p:txBody>
          <a:bodyPr>
            <a:noAutofit/>
          </a:bodyPr>
          <a:lstStyle/>
          <a:p>
            <a:br>
              <a:rPr lang="en-US" sz="6000" dirty="0">
                <a:solidFill>
                  <a:schemeClr val="bg1"/>
                </a:solidFill>
                <a:latin typeface="Garamond" panose="02020404030301010803" pitchFamily="18" charset="0"/>
              </a:rPr>
            </a:br>
            <a:br>
              <a:rPr lang="en-US" sz="6000" dirty="0">
                <a:solidFill>
                  <a:schemeClr val="bg1"/>
                </a:solidFill>
                <a:latin typeface="Garamond" panose="02020404030301010803" pitchFamily="18" charset="0"/>
              </a:rPr>
            </a:br>
            <a:r>
              <a:rPr lang="en-US" sz="6000" b="1" spc="-300" dirty="0">
                <a:solidFill>
                  <a:schemeClr val="bg1"/>
                </a:solidFill>
                <a:effectLst/>
                <a:latin typeface="Garamond" pitchFamily="18" charset="0"/>
              </a:rPr>
              <a:t>Reporting In-Person </a:t>
            </a:r>
            <a:r>
              <a:rPr lang="en-US" sz="6000" b="1" u="sng" spc="-300" dirty="0">
                <a:solidFill>
                  <a:schemeClr val="bg1"/>
                </a:solidFill>
                <a:effectLst/>
                <a:latin typeface="Garamond" pitchFamily="18" charset="0"/>
              </a:rPr>
              <a:t>Attendance</a:t>
            </a:r>
            <a:endParaRPr lang="en-US" sz="6000" u="sng" dirty="0">
              <a:solidFill>
                <a:schemeClr val="bg1"/>
              </a:solidFill>
              <a:latin typeface="Garamond" panose="02020404030301010803" pitchFamily="18" charset="0"/>
            </a:endParaRPr>
          </a:p>
        </p:txBody>
      </p:sp>
      <p:sp>
        <p:nvSpPr>
          <p:cNvPr id="7" name="Content Placeholder 6">
            <a:extLst>
              <a:ext uri="{FF2B5EF4-FFF2-40B4-BE49-F238E27FC236}">
                <a16:creationId xmlns:a16="http://schemas.microsoft.com/office/drawing/2014/main" id="{33FF8CC8-93E8-4036-9EB0-67C2614879B3}"/>
              </a:ext>
            </a:extLst>
          </p:cNvPr>
          <p:cNvSpPr>
            <a:spLocks noGrp="1"/>
          </p:cNvSpPr>
          <p:nvPr>
            <p:ph idx="1"/>
          </p:nvPr>
        </p:nvSpPr>
        <p:spPr/>
        <p:txBody>
          <a:bodyPr>
            <a:normAutofit fontScale="92500"/>
          </a:bodyPr>
          <a:lstStyle/>
          <a:p>
            <a:endParaRPr lang="en-US" dirty="0"/>
          </a:p>
          <a:p>
            <a:pPr marL="0" indent="0" algn="ctr">
              <a:buNone/>
            </a:pPr>
            <a:endParaRPr lang="en-US" dirty="0"/>
          </a:p>
          <a:p>
            <a:pPr marL="0" indent="0" algn="ctr">
              <a:buNone/>
            </a:pPr>
            <a:endParaRPr lang="en-US" dirty="0">
              <a:solidFill>
                <a:schemeClr val="bg1"/>
              </a:solidFill>
            </a:endParaRPr>
          </a:p>
          <a:p>
            <a:pPr>
              <a:buFont typeface="Arial" panose="020B0604020202020204" pitchFamily="34" charset="0"/>
              <a:buChar char="•"/>
              <a:defRPr/>
            </a:pPr>
            <a:r>
              <a:rPr lang="en-US" sz="2800" dirty="0">
                <a:solidFill>
                  <a:schemeClr val="bg1"/>
                </a:solidFill>
                <a:latin typeface="Garamond" pitchFamily="18" charset="0"/>
              </a:rPr>
              <a:t>For Proof of Attendance (POA) forms - Always make sure your “</a:t>
            </a:r>
            <a:r>
              <a:rPr lang="en-US" sz="2800" u="sng" dirty="0">
                <a:solidFill>
                  <a:srgbClr val="FFFF00"/>
                </a:solidFill>
                <a:latin typeface="Garamond" pitchFamily="18" charset="0"/>
              </a:rPr>
              <a:t>Name</a:t>
            </a:r>
            <a:r>
              <a:rPr lang="en-US" sz="2800" dirty="0">
                <a:solidFill>
                  <a:schemeClr val="bg1"/>
                </a:solidFill>
                <a:latin typeface="Garamond" pitchFamily="18" charset="0"/>
              </a:rPr>
              <a:t>”, “</a:t>
            </a:r>
            <a:r>
              <a:rPr lang="en-US" sz="2800" u="sng" dirty="0">
                <a:solidFill>
                  <a:srgbClr val="FFFF00"/>
                </a:solidFill>
                <a:latin typeface="Garamond" pitchFamily="18" charset="0"/>
              </a:rPr>
              <a:t>County</a:t>
            </a:r>
            <a:r>
              <a:rPr lang="en-US" sz="2800" dirty="0">
                <a:solidFill>
                  <a:schemeClr val="bg1"/>
                </a:solidFill>
                <a:latin typeface="Garamond" pitchFamily="18" charset="0"/>
              </a:rPr>
              <a:t>” and “</a:t>
            </a:r>
            <a:r>
              <a:rPr lang="en-US" sz="2800" u="sng" dirty="0">
                <a:solidFill>
                  <a:srgbClr val="FFFF00"/>
                </a:solidFill>
                <a:latin typeface="Garamond" pitchFamily="18" charset="0"/>
              </a:rPr>
              <a:t>Office</a:t>
            </a:r>
            <a:r>
              <a:rPr lang="en-US" sz="2800" dirty="0">
                <a:solidFill>
                  <a:schemeClr val="bg1"/>
                </a:solidFill>
                <a:latin typeface="Garamond" pitchFamily="18" charset="0"/>
              </a:rPr>
              <a:t>” are legible on your attendance form and you have CORRECTLY INITIALED the form before submitting it. Send documentation by mail or e-mail.  NO PICTURES</a:t>
            </a:r>
          </a:p>
          <a:p>
            <a:pPr algn="just">
              <a:buFont typeface="Arial" panose="020B0604020202020204" pitchFamily="34" charset="0"/>
              <a:buChar char="•"/>
              <a:defRPr/>
            </a:pPr>
            <a:endParaRPr lang="en-US" sz="2800" dirty="0">
              <a:latin typeface="Garamond" pitchFamily="18" charset="0"/>
            </a:endParaRPr>
          </a:p>
          <a:p>
            <a:pPr algn="just">
              <a:buFont typeface="Arial" panose="020B0604020202020204" pitchFamily="34" charset="0"/>
              <a:buChar char="•"/>
              <a:defRPr/>
            </a:pPr>
            <a:r>
              <a:rPr lang="en-US" sz="2800" b="1" dirty="0">
                <a:solidFill>
                  <a:srgbClr val="FFFF00"/>
                </a:solidFill>
                <a:latin typeface="Garamond" pitchFamily="18" charset="0"/>
              </a:rPr>
              <a:t>Ultimately it is the responsibility of the official to make sure their attendance information has been turned into DLG in a timely basis.</a:t>
            </a:r>
          </a:p>
          <a:p>
            <a:pPr marL="0" indent="0">
              <a:buNone/>
            </a:pPr>
            <a:endParaRPr lang="en-US" dirty="0">
              <a:solidFill>
                <a:schemeClr val="bg1"/>
              </a:solidFill>
              <a:latin typeface="Garamond" panose="02020404030301010803" pitchFamily="18" charset="0"/>
            </a:endParaRPr>
          </a:p>
        </p:txBody>
      </p:sp>
    </p:spTree>
    <p:extLst>
      <p:ext uri="{BB962C8B-B14F-4D97-AF65-F5344CB8AC3E}">
        <p14:creationId xmlns:p14="http://schemas.microsoft.com/office/powerpoint/2010/main" val="28173964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A557D3-3FFD-4A89-904C-82BF5E5A2464}"/>
              </a:ext>
            </a:extLst>
          </p:cNvPr>
          <p:cNvSpPr>
            <a:spLocks noGrp="1"/>
          </p:cNvSpPr>
          <p:nvPr>
            <p:ph type="title"/>
          </p:nvPr>
        </p:nvSpPr>
        <p:spPr>
          <a:xfrm>
            <a:off x="3837457" y="0"/>
            <a:ext cx="7816788" cy="1325563"/>
          </a:xfrm>
        </p:spPr>
        <p:txBody>
          <a:bodyPr>
            <a:noAutofit/>
          </a:bodyPr>
          <a:lstStyle/>
          <a:p>
            <a:br>
              <a:rPr lang="en-US" sz="6000" dirty="0">
                <a:solidFill>
                  <a:schemeClr val="bg1"/>
                </a:solidFill>
                <a:latin typeface="Garamond" panose="02020404030301010803" pitchFamily="18" charset="0"/>
              </a:rPr>
            </a:br>
            <a:br>
              <a:rPr lang="en-US" sz="6000" dirty="0">
                <a:solidFill>
                  <a:schemeClr val="bg1"/>
                </a:solidFill>
                <a:latin typeface="Garamond" panose="02020404030301010803" pitchFamily="18" charset="0"/>
              </a:rPr>
            </a:br>
            <a:r>
              <a:rPr lang="en-US" sz="6000" b="1" dirty="0">
                <a:solidFill>
                  <a:schemeClr val="bg1"/>
                </a:solidFill>
                <a:effectLst/>
                <a:latin typeface="Garamond" pitchFamily="18" charset="0"/>
              </a:rPr>
              <a:t>How To Access Your Training Page</a:t>
            </a:r>
            <a:endParaRPr lang="en-US" sz="6000" u="sng" dirty="0">
              <a:solidFill>
                <a:schemeClr val="bg1"/>
              </a:solidFill>
              <a:latin typeface="Garamond" panose="02020404030301010803" pitchFamily="18" charset="0"/>
            </a:endParaRPr>
          </a:p>
        </p:txBody>
      </p:sp>
      <p:sp>
        <p:nvSpPr>
          <p:cNvPr id="7" name="Content Placeholder 6">
            <a:extLst>
              <a:ext uri="{FF2B5EF4-FFF2-40B4-BE49-F238E27FC236}">
                <a16:creationId xmlns:a16="http://schemas.microsoft.com/office/drawing/2014/main" id="{33FF8CC8-93E8-4036-9EB0-67C2614879B3}"/>
              </a:ext>
            </a:extLst>
          </p:cNvPr>
          <p:cNvSpPr>
            <a:spLocks noGrp="1"/>
          </p:cNvSpPr>
          <p:nvPr>
            <p:ph idx="1"/>
          </p:nvPr>
        </p:nvSpPr>
        <p:spPr/>
        <p:txBody>
          <a:bodyPr>
            <a:normAutofit/>
          </a:bodyPr>
          <a:lstStyle/>
          <a:p>
            <a:endParaRPr lang="en-US" dirty="0"/>
          </a:p>
          <a:p>
            <a:pPr marL="0" indent="0" algn="ctr">
              <a:buNone/>
            </a:pPr>
            <a:endParaRPr lang="en-US" dirty="0"/>
          </a:p>
          <a:p>
            <a:pPr marL="0" indent="0" algn="ctr">
              <a:buNone/>
            </a:pPr>
            <a:endParaRPr lang="en-US" dirty="0">
              <a:solidFill>
                <a:schemeClr val="bg1"/>
              </a:solidFill>
            </a:endParaRPr>
          </a:p>
          <a:p>
            <a:pPr>
              <a:buFont typeface="Arial" panose="020B0604020202020204" pitchFamily="34" charset="0"/>
              <a:buChar char="•"/>
              <a:defRPr/>
            </a:pPr>
            <a:r>
              <a:rPr lang="en-US" sz="2600" dirty="0">
                <a:solidFill>
                  <a:schemeClr val="bg1"/>
                </a:solidFill>
                <a:latin typeface="Garamond" pitchFamily="18" charset="0"/>
              </a:rPr>
              <a:t>Go to the DLG website </a:t>
            </a:r>
            <a:r>
              <a:rPr lang="en-US" sz="2600" b="1" u="sng" dirty="0">
                <a:solidFill>
                  <a:srgbClr val="FFFF00"/>
                </a:solidFill>
                <a:latin typeface="Garamond" panose="02020404030301010803" pitchFamily="18" charset="0"/>
              </a:rPr>
              <a:t>http://kydlgweb.ky.gov</a:t>
            </a:r>
            <a:r>
              <a:rPr lang="en-US" sz="2600" b="1" dirty="0">
                <a:solidFill>
                  <a:schemeClr val="bg1"/>
                </a:solidFill>
                <a:latin typeface="Garamond" pitchFamily="18" charset="0"/>
              </a:rPr>
              <a:t>.</a:t>
            </a:r>
          </a:p>
          <a:p>
            <a:pPr marL="109537" indent="0">
              <a:buNone/>
              <a:defRPr/>
            </a:pPr>
            <a:endParaRPr lang="en-US" sz="2600" b="1" dirty="0">
              <a:solidFill>
                <a:schemeClr val="bg1"/>
              </a:solidFill>
              <a:latin typeface="Garamond" pitchFamily="18" charset="0"/>
            </a:endParaRPr>
          </a:p>
          <a:p>
            <a:pPr>
              <a:buFont typeface="Arial" panose="020B0604020202020204" pitchFamily="34" charset="0"/>
              <a:buChar char="•"/>
              <a:defRPr/>
            </a:pPr>
            <a:r>
              <a:rPr lang="en-US" sz="2600" dirty="0">
                <a:solidFill>
                  <a:schemeClr val="bg1"/>
                </a:solidFill>
                <a:latin typeface="Garamond" pitchFamily="18" charset="0"/>
              </a:rPr>
              <a:t>You will see a list of links that take you to the different areas of our agency.</a:t>
            </a:r>
          </a:p>
          <a:p>
            <a:pPr>
              <a:buFont typeface="Arial" panose="020B0604020202020204" pitchFamily="34" charset="0"/>
              <a:buChar char="•"/>
              <a:defRPr/>
            </a:pPr>
            <a:endParaRPr lang="en-US" sz="2600" dirty="0">
              <a:solidFill>
                <a:schemeClr val="bg1"/>
              </a:solidFill>
              <a:latin typeface="Garamond" pitchFamily="18" charset="0"/>
            </a:endParaRPr>
          </a:p>
          <a:p>
            <a:pPr>
              <a:buFont typeface="Arial" panose="020B0604020202020204" pitchFamily="34" charset="0"/>
              <a:buChar char="•"/>
              <a:defRPr/>
            </a:pPr>
            <a:r>
              <a:rPr lang="en-US" sz="2600" dirty="0">
                <a:solidFill>
                  <a:schemeClr val="bg1"/>
                </a:solidFill>
                <a:latin typeface="Garamond" pitchFamily="18" charset="0"/>
              </a:rPr>
              <a:t>Second row, 3</a:t>
            </a:r>
            <a:r>
              <a:rPr lang="en-US" sz="2600" baseline="30000" dirty="0">
                <a:solidFill>
                  <a:schemeClr val="bg1"/>
                </a:solidFill>
                <a:latin typeface="Garamond" pitchFamily="18" charset="0"/>
              </a:rPr>
              <a:t>rd</a:t>
            </a:r>
            <a:r>
              <a:rPr lang="en-US" sz="2600" dirty="0">
                <a:solidFill>
                  <a:schemeClr val="bg1"/>
                </a:solidFill>
                <a:latin typeface="Garamond" pitchFamily="18" charset="0"/>
              </a:rPr>
              <a:t> button is the County Officials Training Program Link.</a:t>
            </a:r>
          </a:p>
          <a:p>
            <a:pPr marL="0" indent="0">
              <a:buNone/>
            </a:pPr>
            <a:endParaRPr lang="en-US" dirty="0">
              <a:solidFill>
                <a:schemeClr val="bg1"/>
              </a:solidFill>
              <a:latin typeface="Garamond" panose="02020404030301010803" pitchFamily="18" charset="0"/>
            </a:endParaRPr>
          </a:p>
        </p:txBody>
      </p:sp>
    </p:spTree>
    <p:extLst>
      <p:ext uri="{BB962C8B-B14F-4D97-AF65-F5344CB8AC3E}">
        <p14:creationId xmlns:p14="http://schemas.microsoft.com/office/powerpoint/2010/main" val="2569830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A557D3-3FFD-4A89-904C-82BF5E5A2464}"/>
              </a:ext>
            </a:extLst>
          </p:cNvPr>
          <p:cNvSpPr>
            <a:spLocks noGrp="1"/>
          </p:cNvSpPr>
          <p:nvPr>
            <p:ph type="title"/>
          </p:nvPr>
        </p:nvSpPr>
        <p:spPr>
          <a:xfrm>
            <a:off x="3537012" y="500062"/>
            <a:ext cx="7816788" cy="1325563"/>
          </a:xfrm>
        </p:spPr>
        <p:txBody>
          <a:bodyPr>
            <a:noAutofit/>
          </a:bodyPr>
          <a:lstStyle/>
          <a:p>
            <a:r>
              <a:rPr lang="en-US" sz="6000" dirty="0">
                <a:solidFill>
                  <a:schemeClr val="bg1"/>
                </a:solidFill>
                <a:latin typeface="Garamond" panose="02020404030301010803" pitchFamily="18" charset="0"/>
              </a:rPr>
              <a:t>Counties Branch</a:t>
            </a:r>
            <a:br>
              <a:rPr lang="en-US" sz="6000" dirty="0">
                <a:solidFill>
                  <a:schemeClr val="bg1"/>
                </a:solidFill>
                <a:latin typeface="Garamond" panose="02020404030301010803" pitchFamily="18" charset="0"/>
              </a:rPr>
            </a:br>
            <a:r>
              <a:rPr lang="en-US" sz="6000" u="sng" dirty="0">
                <a:solidFill>
                  <a:schemeClr val="bg1"/>
                </a:solidFill>
                <a:latin typeface="Garamond" panose="02020404030301010803" pitchFamily="18" charset="0"/>
              </a:rPr>
              <a:t>Your Local Gov. Advisor</a:t>
            </a:r>
          </a:p>
        </p:txBody>
      </p:sp>
      <p:sp>
        <p:nvSpPr>
          <p:cNvPr id="7" name="Content Placeholder 6">
            <a:extLst>
              <a:ext uri="{FF2B5EF4-FFF2-40B4-BE49-F238E27FC236}">
                <a16:creationId xmlns:a16="http://schemas.microsoft.com/office/drawing/2014/main" id="{33FF8CC8-93E8-4036-9EB0-67C2614879B3}"/>
              </a:ext>
            </a:extLst>
          </p:cNvPr>
          <p:cNvSpPr>
            <a:spLocks noGrp="1"/>
          </p:cNvSpPr>
          <p:nvPr>
            <p:ph idx="1"/>
          </p:nvPr>
        </p:nvSpPr>
        <p:spPr/>
        <p:txBody>
          <a:bodyPr>
            <a:normAutofit/>
          </a:bodyPr>
          <a:lstStyle/>
          <a:p>
            <a:pPr marL="0" indent="0">
              <a:buNone/>
            </a:pPr>
            <a:endParaRPr lang="en-US" dirty="0"/>
          </a:p>
          <a:p>
            <a:endParaRPr lang="en-US" dirty="0"/>
          </a:p>
          <a:p>
            <a:pPr marL="0" indent="0">
              <a:buNone/>
            </a:pPr>
            <a:r>
              <a:rPr lang="en-US" sz="3200" dirty="0">
                <a:solidFill>
                  <a:schemeClr val="bg1"/>
                </a:solidFill>
              </a:rPr>
              <a:t>				</a:t>
            </a:r>
            <a:r>
              <a:rPr lang="en-US" sz="4800" dirty="0">
                <a:solidFill>
                  <a:schemeClr val="bg1"/>
                </a:solidFill>
                <a:latin typeface="Garamond" panose="02020404030301010803" pitchFamily="18" charset="0"/>
              </a:rPr>
              <a:t>Will Summersett</a:t>
            </a:r>
          </a:p>
          <a:p>
            <a:pPr marL="914400" lvl="1" indent="-346075">
              <a:buFont typeface="Garamond" panose="02020404030301010803" pitchFamily="18" charset="0"/>
              <a:buChar char="□"/>
            </a:pPr>
            <a:r>
              <a:rPr lang="en-US" sz="3000" dirty="0">
                <a:solidFill>
                  <a:schemeClr val="bg1"/>
                </a:solidFill>
                <a:latin typeface="Garamond" panose="02020404030301010803" pitchFamily="18" charset="0"/>
              </a:rPr>
              <a:t> Green River</a:t>
            </a:r>
          </a:p>
          <a:p>
            <a:pPr marL="914400" lvl="1" indent="-346075">
              <a:buFont typeface="Garamond" panose="02020404030301010803" pitchFamily="18" charset="0"/>
              <a:buChar char="□"/>
            </a:pPr>
            <a:r>
              <a:rPr lang="en-US" sz="3000" dirty="0">
                <a:solidFill>
                  <a:schemeClr val="bg1"/>
                </a:solidFill>
                <a:latin typeface="Garamond" panose="02020404030301010803" pitchFamily="18" charset="0"/>
              </a:rPr>
              <a:t> Pennyrile</a:t>
            </a:r>
          </a:p>
          <a:p>
            <a:pPr marL="914400" lvl="1" indent="-346075">
              <a:buFont typeface="Garamond" panose="02020404030301010803" pitchFamily="18" charset="0"/>
              <a:buChar char="□"/>
            </a:pPr>
            <a:r>
              <a:rPr lang="en-US" sz="3000" dirty="0">
                <a:solidFill>
                  <a:schemeClr val="bg1"/>
                </a:solidFill>
                <a:latin typeface="Garamond" panose="02020404030301010803" pitchFamily="18" charset="0"/>
              </a:rPr>
              <a:t> Purchase</a:t>
            </a:r>
          </a:p>
        </p:txBody>
      </p:sp>
    </p:spTree>
    <p:extLst>
      <p:ext uri="{BB962C8B-B14F-4D97-AF65-F5344CB8AC3E}">
        <p14:creationId xmlns:p14="http://schemas.microsoft.com/office/powerpoint/2010/main" val="6518942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A557D3-3FFD-4A89-904C-82BF5E5A2464}"/>
              </a:ext>
            </a:extLst>
          </p:cNvPr>
          <p:cNvSpPr>
            <a:spLocks noGrp="1"/>
          </p:cNvSpPr>
          <p:nvPr>
            <p:ph type="title"/>
          </p:nvPr>
        </p:nvSpPr>
        <p:spPr>
          <a:xfrm>
            <a:off x="3537012" y="500062"/>
            <a:ext cx="7816788" cy="1325563"/>
          </a:xfrm>
        </p:spPr>
        <p:txBody>
          <a:bodyPr>
            <a:noAutofit/>
          </a:bodyPr>
          <a:lstStyle/>
          <a:p>
            <a:br>
              <a:rPr lang="en-US" sz="6000" dirty="0">
                <a:solidFill>
                  <a:schemeClr val="bg1"/>
                </a:solidFill>
                <a:latin typeface="Garamond" panose="02020404030301010803" pitchFamily="18" charset="0"/>
              </a:rPr>
            </a:br>
            <a:endParaRPr lang="en-US" sz="6000" u="sng" dirty="0">
              <a:solidFill>
                <a:schemeClr val="bg1"/>
              </a:solidFill>
              <a:latin typeface="Garamond" panose="02020404030301010803" pitchFamily="18" charset="0"/>
            </a:endParaRPr>
          </a:p>
        </p:txBody>
      </p:sp>
      <p:sp>
        <p:nvSpPr>
          <p:cNvPr id="7" name="Content Placeholder 6">
            <a:extLst>
              <a:ext uri="{FF2B5EF4-FFF2-40B4-BE49-F238E27FC236}">
                <a16:creationId xmlns:a16="http://schemas.microsoft.com/office/drawing/2014/main" id="{33FF8CC8-93E8-4036-9EB0-67C2614879B3}"/>
              </a:ext>
            </a:extLst>
          </p:cNvPr>
          <p:cNvSpPr>
            <a:spLocks noGrp="1"/>
          </p:cNvSpPr>
          <p:nvPr>
            <p:ph idx="1"/>
          </p:nvPr>
        </p:nvSpPr>
        <p:spPr/>
        <p:txBody>
          <a:bodyPr>
            <a:normAutofit/>
          </a:bodyPr>
          <a:lstStyle/>
          <a:p>
            <a:endParaRPr lang="en-US" dirty="0"/>
          </a:p>
          <a:p>
            <a:pPr marL="0" indent="0" algn="ctr">
              <a:buNone/>
            </a:pPr>
            <a:endParaRPr lang="en-US" dirty="0"/>
          </a:p>
          <a:p>
            <a:pPr marL="0" indent="0" algn="ctr">
              <a:buNone/>
            </a:pPr>
            <a:endParaRPr lang="en-US" dirty="0"/>
          </a:p>
        </p:txBody>
      </p:sp>
      <p:pic>
        <p:nvPicPr>
          <p:cNvPr id="5" name="Picture 6" descr="http://kydlgweb.ky.gov/images/Badges/16_Training.gif">
            <a:extLst>
              <a:ext uri="{FF2B5EF4-FFF2-40B4-BE49-F238E27FC236}">
                <a16:creationId xmlns:a16="http://schemas.microsoft.com/office/drawing/2014/main" id="{03697384-2DE4-483A-95D1-7EF6FAA983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6716" y="111715"/>
            <a:ext cx="4949825"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75722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A557D3-3FFD-4A89-904C-82BF5E5A2464}"/>
              </a:ext>
            </a:extLst>
          </p:cNvPr>
          <p:cNvSpPr>
            <a:spLocks noGrp="1"/>
          </p:cNvSpPr>
          <p:nvPr>
            <p:ph type="title"/>
          </p:nvPr>
        </p:nvSpPr>
        <p:spPr>
          <a:xfrm>
            <a:off x="3902772" y="121239"/>
            <a:ext cx="7816788" cy="1325563"/>
          </a:xfrm>
        </p:spPr>
        <p:txBody>
          <a:bodyPr>
            <a:noAutofit/>
          </a:bodyPr>
          <a:lstStyle/>
          <a:p>
            <a:br>
              <a:rPr lang="en-US" sz="6000" dirty="0">
                <a:solidFill>
                  <a:schemeClr val="bg1"/>
                </a:solidFill>
                <a:latin typeface="Garamond" panose="02020404030301010803" pitchFamily="18" charset="0"/>
              </a:rPr>
            </a:br>
            <a:br>
              <a:rPr lang="en-US" sz="6000" dirty="0">
                <a:solidFill>
                  <a:schemeClr val="bg1"/>
                </a:solidFill>
                <a:latin typeface="Garamond" panose="02020404030301010803" pitchFamily="18" charset="0"/>
              </a:rPr>
            </a:br>
            <a:br>
              <a:rPr lang="en-US" sz="6000" dirty="0">
                <a:solidFill>
                  <a:schemeClr val="bg1"/>
                </a:solidFill>
                <a:latin typeface="Garamond" panose="02020404030301010803" pitchFamily="18" charset="0"/>
              </a:rPr>
            </a:br>
            <a:r>
              <a:rPr lang="en-US" altLang="en-US" sz="6000" b="1" u="sng" dirty="0">
                <a:solidFill>
                  <a:schemeClr val="bg1"/>
                </a:solidFill>
                <a:latin typeface="Garamond" panose="02020404030301010803" pitchFamily="18" charset="0"/>
                <a:cs typeface="Arial" panose="020B0604020202020204" pitchFamily="34" charset="0"/>
              </a:rPr>
              <a:t>Reports and Forms</a:t>
            </a:r>
            <a:br>
              <a:rPr lang="en-US" sz="6000" dirty="0">
                <a:solidFill>
                  <a:schemeClr val="bg1"/>
                </a:solidFill>
                <a:latin typeface="Garamond" panose="02020404030301010803" pitchFamily="18" charset="0"/>
              </a:rPr>
            </a:br>
            <a:br>
              <a:rPr lang="en-US" altLang="en-US" sz="6000" b="1" dirty="0">
                <a:solidFill>
                  <a:srgbClr val="000000"/>
                </a:solidFill>
                <a:latin typeface="Titillium Web"/>
                <a:cs typeface="Arial" panose="020B0604020202020204" pitchFamily="34" charset="0"/>
              </a:rPr>
            </a:br>
            <a:endParaRPr lang="en-US" sz="6000" u="sng" dirty="0">
              <a:solidFill>
                <a:schemeClr val="bg1"/>
              </a:solidFill>
              <a:latin typeface="Garamond" panose="02020404030301010803" pitchFamily="18" charset="0"/>
            </a:endParaRPr>
          </a:p>
        </p:txBody>
      </p:sp>
      <p:sp>
        <p:nvSpPr>
          <p:cNvPr id="7" name="Content Placeholder 6">
            <a:extLst>
              <a:ext uri="{FF2B5EF4-FFF2-40B4-BE49-F238E27FC236}">
                <a16:creationId xmlns:a16="http://schemas.microsoft.com/office/drawing/2014/main" id="{33FF8CC8-93E8-4036-9EB0-67C2614879B3}"/>
              </a:ext>
            </a:extLst>
          </p:cNvPr>
          <p:cNvSpPr>
            <a:spLocks noGrp="1"/>
          </p:cNvSpPr>
          <p:nvPr>
            <p:ph idx="1"/>
          </p:nvPr>
        </p:nvSpPr>
        <p:spPr>
          <a:xfrm>
            <a:off x="800622" y="2254685"/>
            <a:ext cx="11074052" cy="4359058"/>
          </a:xfrm>
        </p:spPr>
        <p:txBody>
          <a:bodyPr>
            <a:normAutofit fontScale="55000" lnSpcReduction="20000"/>
          </a:bodyPr>
          <a:lstStyle/>
          <a:p>
            <a:endParaRPr lang="en-US" dirty="0"/>
          </a:p>
          <a:p>
            <a:pPr marL="0" indent="0" algn="ctr">
              <a:buNone/>
            </a:pPr>
            <a:endParaRPr lang="en-US" dirty="0"/>
          </a:p>
          <a:p>
            <a:pPr marL="0" indent="0" algn="ctr">
              <a:buNone/>
            </a:pPr>
            <a:endParaRPr lang="en-US" altLang="en-US" sz="2800" dirty="0">
              <a:solidFill>
                <a:srgbClr val="0563C1"/>
              </a:solidFill>
              <a:latin typeface="Titillium Web"/>
              <a:cs typeface="Arial" panose="020B0604020202020204" pitchFamily="34" charset="0"/>
              <a:hlinkClick r:id="rId2">
                <a:extLst>
                  <a:ext uri="{A12FA001-AC4F-418D-AE19-62706E023703}">
                    <ahyp:hlinkClr xmlns:ahyp="http://schemas.microsoft.com/office/drawing/2018/hyperlinkcolor" val="tx"/>
                  </a:ext>
                </a:extLst>
              </a:hlinkClick>
            </a:endParaRPr>
          </a:p>
          <a:p>
            <a:pPr marL="0" indent="0">
              <a:buNone/>
            </a:pPr>
            <a:r>
              <a:rPr lang="en-US" altLang="en-US" sz="4400" dirty="0">
                <a:solidFill>
                  <a:schemeClr val="bg1"/>
                </a:solidFill>
                <a:latin typeface="Garamond" panose="02020404030301010803" pitchFamily="18" charset="0"/>
                <a:cs typeface="Arial" panose="020B0604020202020204" pitchFamily="34" charset="0"/>
              </a:rPr>
              <a:t>Below are reports and forms that officials participating in the County Elected Officials Training Program will utilize. To view the corresponding report or forms click the heading of each section.</a:t>
            </a:r>
            <a:br>
              <a:rPr lang="en-US" altLang="en-US" sz="4400" dirty="0">
                <a:solidFill>
                  <a:schemeClr val="bg1"/>
                </a:solidFill>
                <a:latin typeface="Garamond" panose="02020404030301010803" pitchFamily="18" charset="0"/>
                <a:cs typeface="Arial" panose="020B0604020202020204" pitchFamily="34" charset="0"/>
              </a:rPr>
            </a:br>
            <a:br>
              <a:rPr lang="en-US" altLang="en-US" sz="4400" dirty="0">
                <a:solidFill>
                  <a:schemeClr val="bg1"/>
                </a:solidFill>
                <a:latin typeface="Garamond" panose="02020404030301010803" pitchFamily="18" charset="0"/>
                <a:cs typeface="Arial" panose="020B0604020202020204" pitchFamily="34" charset="0"/>
              </a:rPr>
            </a:br>
            <a:r>
              <a:rPr lang="en-US" altLang="en-US" sz="4400" dirty="0">
                <a:solidFill>
                  <a:srgbClr val="FFFF00"/>
                </a:solidFill>
                <a:latin typeface="Garamond" panose="02020404030301010803" pitchFamily="18" charset="0"/>
                <a:cs typeface="Arial" panose="020B0604020202020204" pitchFamily="34" charset="0"/>
                <a:hlinkClick r:id="rId3">
                  <a:extLst>
                    <a:ext uri="{A12FA001-AC4F-418D-AE19-62706E023703}">
                      <ahyp:hlinkClr xmlns:ahyp="http://schemas.microsoft.com/office/drawing/2018/hyperlinkcolor" val="tx"/>
                    </a:ext>
                  </a:extLst>
                </a:hlinkClick>
              </a:rPr>
              <a:t>County Elected Officials Training Program Participation Form</a:t>
            </a:r>
            <a:r>
              <a:rPr lang="en-US" altLang="en-US" sz="4400" dirty="0">
                <a:solidFill>
                  <a:schemeClr val="bg1"/>
                </a:solidFill>
                <a:latin typeface="Garamond" panose="02020404030301010803" pitchFamily="18" charset="0"/>
                <a:cs typeface="Arial" panose="020B0604020202020204" pitchFamily="34" charset="0"/>
              </a:rPr>
              <a:t> (Adobe 125 KB)</a:t>
            </a:r>
            <a:br>
              <a:rPr lang="en-US" altLang="en-US" sz="4400" dirty="0">
                <a:solidFill>
                  <a:schemeClr val="bg1"/>
                </a:solidFill>
                <a:latin typeface="Garamond" panose="02020404030301010803" pitchFamily="18" charset="0"/>
                <a:cs typeface="Arial" panose="020B0604020202020204" pitchFamily="34" charset="0"/>
              </a:rPr>
            </a:br>
            <a:r>
              <a:rPr lang="en-US" altLang="en-US" sz="4400" dirty="0">
                <a:solidFill>
                  <a:schemeClr val="bg1"/>
                </a:solidFill>
                <a:latin typeface="Garamond" panose="02020404030301010803" pitchFamily="18" charset="0"/>
                <a:cs typeface="Arial" panose="020B0604020202020204" pitchFamily="34" charset="0"/>
              </a:rPr>
              <a:t>Elected or appointed officials who wish to participate in the County Elected Officials Training Program will need to complete and submit the County Elected Officials Training Program Participation Form before they will be included in the program. Newly elected or appointed officials who wish to participate in the County officials training program will need to complete this form and submit it to our office in order to be enrolled in the training incentive program.</a:t>
            </a:r>
            <a:br>
              <a:rPr lang="en-US" altLang="en-US" sz="4400" dirty="0">
                <a:latin typeface="Garamond" panose="02020404030301010803" pitchFamily="18" charset="0"/>
                <a:cs typeface="Arial" panose="020B0604020202020204" pitchFamily="34" charset="0"/>
              </a:rPr>
            </a:br>
            <a:endParaRPr lang="en-US" sz="4400" dirty="0">
              <a:solidFill>
                <a:schemeClr val="bg1"/>
              </a:solidFill>
              <a:latin typeface="Garamond" panose="02020404030301010803" pitchFamily="18" charset="0"/>
            </a:endParaRPr>
          </a:p>
          <a:p>
            <a:pPr marL="0" indent="0" algn="ctr">
              <a:buNone/>
            </a:pPr>
            <a:endParaRPr lang="en-US" dirty="0">
              <a:solidFill>
                <a:schemeClr val="bg1"/>
              </a:solidFill>
            </a:endParaRPr>
          </a:p>
        </p:txBody>
      </p:sp>
    </p:spTree>
    <p:extLst>
      <p:ext uri="{BB962C8B-B14F-4D97-AF65-F5344CB8AC3E}">
        <p14:creationId xmlns:p14="http://schemas.microsoft.com/office/powerpoint/2010/main" val="28936029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A557D3-3FFD-4A89-904C-82BF5E5A2464}"/>
              </a:ext>
            </a:extLst>
          </p:cNvPr>
          <p:cNvSpPr>
            <a:spLocks noGrp="1"/>
          </p:cNvSpPr>
          <p:nvPr>
            <p:ph type="title"/>
          </p:nvPr>
        </p:nvSpPr>
        <p:spPr>
          <a:xfrm>
            <a:off x="3876647" y="108176"/>
            <a:ext cx="7816788" cy="1325563"/>
          </a:xfrm>
        </p:spPr>
        <p:txBody>
          <a:bodyPr>
            <a:noAutofit/>
          </a:bodyPr>
          <a:lstStyle/>
          <a:p>
            <a:br>
              <a:rPr lang="en-US" sz="6000" dirty="0">
                <a:solidFill>
                  <a:schemeClr val="bg1"/>
                </a:solidFill>
                <a:latin typeface="Garamond" panose="02020404030301010803" pitchFamily="18" charset="0"/>
              </a:rPr>
            </a:br>
            <a:br>
              <a:rPr lang="en-US" sz="6000" dirty="0">
                <a:solidFill>
                  <a:schemeClr val="bg1"/>
                </a:solidFill>
                <a:latin typeface="Garamond" panose="02020404030301010803" pitchFamily="18" charset="0"/>
              </a:rPr>
            </a:br>
            <a:br>
              <a:rPr lang="en-US" sz="6000" dirty="0">
                <a:solidFill>
                  <a:schemeClr val="bg1"/>
                </a:solidFill>
                <a:latin typeface="Garamond" panose="02020404030301010803" pitchFamily="18" charset="0"/>
              </a:rPr>
            </a:br>
            <a:r>
              <a:rPr lang="en-US" altLang="en-US" sz="6000" b="1" u="sng" dirty="0">
                <a:solidFill>
                  <a:schemeClr val="bg1"/>
                </a:solidFill>
                <a:latin typeface="Garamond" panose="02020404030301010803" pitchFamily="18" charset="0"/>
                <a:cs typeface="Arial" panose="020B0604020202020204" pitchFamily="34" charset="0"/>
              </a:rPr>
              <a:t>Reports and Forms</a:t>
            </a:r>
            <a:br>
              <a:rPr lang="en-US" sz="6000" dirty="0">
                <a:solidFill>
                  <a:schemeClr val="bg1"/>
                </a:solidFill>
                <a:latin typeface="Garamond" panose="02020404030301010803" pitchFamily="18" charset="0"/>
              </a:rPr>
            </a:br>
            <a:br>
              <a:rPr lang="en-US" altLang="en-US" sz="6000" b="1" dirty="0">
                <a:solidFill>
                  <a:srgbClr val="000000"/>
                </a:solidFill>
                <a:latin typeface="Titillium Web"/>
                <a:cs typeface="Arial" panose="020B0604020202020204" pitchFamily="34" charset="0"/>
              </a:rPr>
            </a:br>
            <a:endParaRPr lang="en-US" sz="6000" u="sng" dirty="0">
              <a:solidFill>
                <a:schemeClr val="bg1"/>
              </a:solidFill>
              <a:latin typeface="Garamond" panose="02020404030301010803" pitchFamily="18" charset="0"/>
            </a:endParaRPr>
          </a:p>
        </p:txBody>
      </p:sp>
      <p:sp>
        <p:nvSpPr>
          <p:cNvPr id="7" name="Content Placeholder 6">
            <a:extLst>
              <a:ext uri="{FF2B5EF4-FFF2-40B4-BE49-F238E27FC236}">
                <a16:creationId xmlns:a16="http://schemas.microsoft.com/office/drawing/2014/main" id="{33FF8CC8-93E8-4036-9EB0-67C2614879B3}"/>
              </a:ext>
            </a:extLst>
          </p:cNvPr>
          <p:cNvSpPr>
            <a:spLocks noGrp="1"/>
          </p:cNvSpPr>
          <p:nvPr>
            <p:ph idx="1"/>
          </p:nvPr>
        </p:nvSpPr>
        <p:spPr>
          <a:xfrm>
            <a:off x="800622" y="2254685"/>
            <a:ext cx="11074052" cy="4359058"/>
          </a:xfrm>
        </p:spPr>
        <p:txBody>
          <a:bodyPr>
            <a:normAutofit fontScale="55000" lnSpcReduction="20000"/>
          </a:bodyPr>
          <a:lstStyle/>
          <a:p>
            <a:endParaRPr lang="en-US" dirty="0"/>
          </a:p>
          <a:p>
            <a:pPr marL="0" indent="0" algn="ctr">
              <a:buNone/>
            </a:pPr>
            <a:endParaRPr lang="en-US" dirty="0"/>
          </a:p>
          <a:p>
            <a:pPr marL="0" indent="0" algn="ctr">
              <a:buNone/>
            </a:pPr>
            <a:endParaRPr lang="en-US" altLang="en-US" sz="2800" dirty="0">
              <a:solidFill>
                <a:srgbClr val="0563C1"/>
              </a:solidFill>
              <a:latin typeface="Titillium Web"/>
              <a:cs typeface="Arial" panose="020B0604020202020204" pitchFamily="34" charset="0"/>
              <a:hlinkClick r:id="rId2">
                <a:extLst>
                  <a:ext uri="{A12FA001-AC4F-418D-AE19-62706E023703}">
                    <ahyp:hlinkClr xmlns:ahyp="http://schemas.microsoft.com/office/drawing/2018/hyperlinkcolor" val="tx"/>
                  </a:ext>
                </a:extLst>
              </a:hlinkClick>
            </a:endParaRPr>
          </a:p>
          <a:p>
            <a:pPr marL="0" indent="0">
              <a:buNone/>
            </a:pPr>
            <a:r>
              <a:rPr lang="en-US" altLang="en-US" sz="4400" dirty="0">
                <a:solidFill>
                  <a:srgbClr val="FFFF00"/>
                </a:solidFill>
                <a:latin typeface="Garamond" panose="02020404030301010803" pitchFamily="18" charset="0"/>
                <a:cs typeface="Arial" panose="020B0604020202020204" pitchFamily="34" charset="0"/>
                <a:hlinkClick r:id="rId2">
                  <a:extLst>
                    <a:ext uri="{A12FA001-AC4F-418D-AE19-62706E023703}">
                      <ahyp:hlinkClr xmlns:ahyp="http://schemas.microsoft.com/office/drawing/2018/hyperlinkcolor" val="tx"/>
                    </a:ext>
                  </a:extLst>
                </a:hlinkClick>
              </a:rPr>
              <a:t>Individual Training Records </a:t>
            </a:r>
            <a:br>
              <a:rPr lang="en-US" altLang="en-US" sz="4400" dirty="0">
                <a:solidFill>
                  <a:schemeClr val="bg1"/>
                </a:solidFill>
                <a:latin typeface="Garamond" panose="02020404030301010803" pitchFamily="18" charset="0"/>
                <a:cs typeface="Arial" panose="020B0604020202020204" pitchFamily="34" charset="0"/>
              </a:rPr>
            </a:br>
            <a:r>
              <a:rPr lang="en-US" altLang="en-US" sz="4400" dirty="0">
                <a:solidFill>
                  <a:schemeClr val="bg1"/>
                </a:solidFill>
                <a:latin typeface="Garamond" panose="02020404030301010803" pitchFamily="18" charset="0"/>
                <a:cs typeface="Arial" panose="020B0604020202020204" pitchFamily="34" charset="0"/>
              </a:rPr>
              <a:t>By clicking the link above, program participants may view their individual training record online by entering their name, county, office or any combination thereof.</a:t>
            </a:r>
            <a:br>
              <a:rPr lang="en-US" altLang="en-US" sz="4400" dirty="0">
                <a:solidFill>
                  <a:schemeClr val="bg1"/>
                </a:solidFill>
                <a:latin typeface="Garamond" panose="02020404030301010803" pitchFamily="18" charset="0"/>
                <a:cs typeface="Arial" panose="020B0604020202020204" pitchFamily="34" charset="0"/>
              </a:rPr>
            </a:br>
            <a:br>
              <a:rPr lang="en-US" altLang="en-US" sz="4400" dirty="0">
                <a:solidFill>
                  <a:schemeClr val="bg1"/>
                </a:solidFill>
                <a:latin typeface="Garamond" panose="02020404030301010803" pitchFamily="18" charset="0"/>
                <a:cs typeface="Arial" panose="020B0604020202020204" pitchFamily="34" charset="0"/>
              </a:rPr>
            </a:br>
            <a:r>
              <a:rPr lang="en-US" altLang="en-US" sz="4400" dirty="0">
                <a:solidFill>
                  <a:srgbClr val="FFFF00"/>
                </a:solidFill>
                <a:latin typeface="Garamond" panose="02020404030301010803" pitchFamily="18" charset="0"/>
                <a:cs typeface="Arial" panose="020B0604020202020204" pitchFamily="34" charset="0"/>
                <a:hlinkClick r:id="rId3">
                  <a:extLst>
                    <a:ext uri="{A12FA001-AC4F-418D-AE19-62706E023703}">
                      <ahyp:hlinkClr xmlns:ahyp="http://schemas.microsoft.com/office/drawing/2018/hyperlinkcolor" val="tx"/>
                    </a:ext>
                  </a:extLst>
                </a:hlinkClick>
              </a:rPr>
              <a:t>Training Approval Request Form</a:t>
            </a:r>
            <a:r>
              <a:rPr lang="en-US" altLang="en-US" sz="4400" dirty="0">
                <a:solidFill>
                  <a:schemeClr val="bg1"/>
                </a:solidFill>
                <a:latin typeface="Garamond" panose="02020404030301010803" pitchFamily="18" charset="0"/>
                <a:cs typeface="Arial" panose="020B0604020202020204" pitchFamily="34" charset="0"/>
              </a:rPr>
              <a:t> (Adobe 136 KB)</a:t>
            </a:r>
            <a:br>
              <a:rPr lang="en-US" altLang="en-US" sz="4400" dirty="0">
                <a:solidFill>
                  <a:schemeClr val="bg1"/>
                </a:solidFill>
                <a:latin typeface="Garamond" panose="02020404030301010803" pitchFamily="18" charset="0"/>
                <a:cs typeface="Arial" panose="020B0604020202020204" pitchFamily="34" charset="0"/>
              </a:rPr>
            </a:br>
            <a:r>
              <a:rPr lang="en-US" altLang="en-US" sz="4400" dirty="0">
                <a:solidFill>
                  <a:schemeClr val="bg1"/>
                </a:solidFill>
                <a:latin typeface="Garamond" panose="02020404030301010803" pitchFamily="18" charset="0"/>
                <a:cs typeface="Arial" panose="020B0604020202020204" pitchFamily="34" charset="0"/>
              </a:rPr>
              <a:t>For training events not listed in the Upcoming Approved Training Events, approval may be requested by completing and submitting the Training Approval Request Form, along with a detailed event agenda listing all training times and indicating any breaks and meals during the training event. To complete this form click the link in the heading listed above this section.</a:t>
            </a:r>
            <a:br>
              <a:rPr lang="en-US" altLang="en-US" sz="4400" dirty="0">
                <a:solidFill>
                  <a:schemeClr val="bg1"/>
                </a:solidFill>
                <a:latin typeface="Garamond" panose="02020404030301010803" pitchFamily="18" charset="0"/>
                <a:cs typeface="Arial" panose="020B0604020202020204" pitchFamily="34" charset="0"/>
              </a:rPr>
            </a:br>
            <a:br>
              <a:rPr lang="en-US" altLang="en-US" sz="4400" dirty="0">
                <a:solidFill>
                  <a:schemeClr val="bg1"/>
                </a:solidFill>
                <a:latin typeface="Garamond" panose="02020404030301010803" pitchFamily="18" charset="0"/>
                <a:cs typeface="Arial" panose="020B0604020202020204" pitchFamily="34" charset="0"/>
              </a:rPr>
            </a:br>
            <a:r>
              <a:rPr lang="en-US" altLang="en-US" sz="4400" dirty="0">
                <a:solidFill>
                  <a:schemeClr val="bg1"/>
                </a:solidFill>
                <a:latin typeface="Garamond" panose="02020404030301010803" pitchFamily="18" charset="0"/>
                <a:cs typeface="Arial" panose="020B0604020202020204" pitchFamily="34" charset="0"/>
              </a:rPr>
              <a:t>For questions concerning the County Elected Officials Training Program please contact </a:t>
            </a:r>
            <a:r>
              <a:rPr lang="en-US" altLang="en-US" sz="4400" dirty="0">
                <a:solidFill>
                  <a:srgbClr val="FFFF00"/>
                </a:solidFill>
                <a:latin typeface="Garamond" panose="02020404030301010803" pitchFamily="18" charset="0"/>
                <a:cs typeface="Arial" panose="020B0604020202020204" pitchFamily="34" charset="0"/>
                <a:hlinkClick r:id="rId4">
                  <a:extLst>
                    <a:ext uri="{A12FA001-AC4F-418D-AE19-62706E023703}">
                      <ahyp:hlinkClr xmlns:ahyp="http://schemas.microsoft.com/office/drawing/2018/hyperlinkcolor" val="tx"/>
                    </a:ext>
                  </a:extLst>
                </a:hlinkClick>
              </a:rPr>
              <a:t>Wendy Thompson</a:t>
            </a:r>
            <a:r>
              <a:rPr lang="en-US" altLang="en-US" sz="4400" dirty="0">
                <a:solidFill>
                  <a:schemeClr val="bg1"/>
                </a:solidFill>
                <a:latin typeface="Garamond" panose="02020404030301010803" pitchFamily="18" charset="0"/>
                <a:cs typeface="Arial" panose="020B0604020202020204" pitchFamily="34" charset="0"/>
              </a:rPr>
              <a:t>, Training Coordinator.</a:t>
            </a:r>
          </a:p>
          <a:p>
            <a:pPr marL="0" indent="0" algn="ctr">
              <a:buNone/>
            </a:pPr>
            <a:endParaRPr lang="en-US" dirty="0">
              <a:solidFill>
                <a:schemeClr val="bg1"/>
              </a:solidFill>
            </a:endParaRPr>
          </a:p>
        </p:txBody>
      </p:sp>
    </p:spTree>
    <p:extLst>
      <p:ext uri="{BB962C8B-B14F-4D97-AF65-F5344CB8AC3E}">
        <p14:creationId xmlns:p14="http://schemas.microsoft.com/office/powerpoint/2010/main" val="14124381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A557D3-3FFD-4A89-904C-82BF5E5A2464}"/>
              </a:ext>
            </a:extLst>
          </p:cNvPr>
          <p:cNvSpPr>
            <a:spLocks noGrp="1"/>
          </p:cNvSpPr>
          <p:nvPr>
            <p:ph type="title"/>
          </p:nvPr>
        </p:nvSpPr>
        <p:spPr>
          <a:xfrm>
            <a:off x="3537012" y="500062"/>
            <a:ext cx="7816788" cy="1325563"/>
          </a:xfrm>
        </p:spPr>
        <p:txBody>
          <a:bodyPr>
            <a:noAutofit/>
          </a:bodyPr>
          <a:lstStyle/>
          <a:p>
            <a:br>
              <a:rPr lang="en-US" sz="6000" dirty="0">
                <a:solidFill>
                  <a:schemeClr val="bg1"/>
                </a:solidFill>
                <a:latin typeface="Garamond" panose="02020404030301010803" pitchFamily="18" charset="0"/>
              </a:rPr>
            </a:br>
            <a:endParaRPr lang="en-US" sz="6000" u="sng" dirty="0">
              <a:solidFill>
                <a:schemeClr val="bg1"/>
              </a:solidFill>
              <a:latin typeface="Garamond" panose="02020404030301010803" pitchFamily="18" charset="0"/>
            </a:endParaRPr>
          </a:p>
        </p:txBody>
      </p:sp>
      <p:sp>
        <p:nvSpPr>
          <p:cNvPr id="7" name="Content Placeholder 6">
            <a:extLst>
              <a:ext uri="{FF2B5EF4-FFF2-40B4-BE49-F238E27FC236}">
                <a16:creationId xmlns:a16="http://schemas.microsoft.com/office/drawing/2014/main" id="{33FF8CC8-93E8-4036-9EB0-67C2614879B3}"/>
              </a:ext>
            </a:extLst>
          </p:cNvPr>
          <p:cNvSpPr>
            <a:spLocks noGrp="1"/>
          </p:cNvSpPr>
          <p:nvPr>
            <p:ph idx="1"/>
          </p:nvPr>
        </p:nvSpPr>
        <p:spPr/>
        <p:txBody>
          <a:bodyPr>
            <a:normAutofit/>
          </a:bodyPr>
          <a:lstStyle/>
          <a:p>
            <a:endParaRPr lang="en-US" dirty="0"/>
          </a:p>
          <a:p>
            <a:pPr marL="0" indent="0" algn="ctr">
              <a:buNone/>
            </a:pPr>
            <a:endParaRPr lang="en-US" dirty="0"/>
          </a:p>
          <a:p>
            <a:pPr marL="0" indent="0" algn="ctr">
              <a:buNone/>
            </a:pPr>
            <a:endParaRPr lang="en-US" dirty="0"/>
          </a:p>
        </p:txBody>
      </p:sp>
      <p:pic>
        <p:nvPicPr>
          <p:cNvPr id="6" name="Picture 1">
            <a:extLst>
              <a:ext uri="{FF2B5EF4-FFF2-40B4-BE49-F238E27FC236}">
                <a16:creationId xmlns:a16="http://schemas.microsoft.com/office/drawing/2014/main" id="{B868AD0C-102B-4E5B-A493-C55AF9F9A9C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24457" y="500062"/>
            <a:ext cx="8823195" cy="3540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97635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A557D3-3FFD-4A89-904C-82BF5E5A2464}"/>
              </a:ext>
            </a:extLst>
          </p:cNvPr>
          <p:cNvSpPr>
            <a:spLocks noGrp="1"/>
          </p:cNvSpPr>
          <p:nvPr>
            <p:ph type="title"/>
          </p:nvPr>
        </p:nvSpPr>
        <p:spPr>
          <a:xfrm>
            <a:off x="3537012" y="500062"/>
            <a:ext cx="7816788" cy="1325563"/>
          </a:xfrm>
        </p:spPr>
        <p:txBody>
          <a:bodyPr>
            <a:noAutofit/>
          </a:bodyPr>
          <a:lstStyle/>
          <a:p>
            <a:br>
              <a:rPr lang="en-US" sz="6000" dirty="0">
                <a:solidFill>
                  <a:schemeClr val="bg1"/>
                </a:solidFill>
                <a:latin typeface="Garamond" panose="02020404030301010803" pitchFamily="18" charset="0"/>
              </a:rPr>
            </a:br>
            <a:endParaRPr lang="en-US" sz="6000" u="sng" dirty="0">
              <a:solidFill>
                <a:schemeClr val="bg1"/>
              </a:solidFill>
              <a:latin typeface="Garamond" panose="02020404030301010803" pitchFamily="18" charset="0"/>
            </a:endParaRPr>
          </a:p>
        </p:txBody>
      </p:sp>
      <p:sp>
        <p:nvSpPr>
          <p:cNvPr id="7" name="Content Placeholder 6">
            <a:extLst>
              <a:ext uri="{FF2B5EF4-FFF2-40B4-BE49-F238E27FC236}">
                <a16:creationId xmlns:a16="http://schemas.microsoft.com/office/drawing/2014/main" id="{33FF8CC8-93E8-4036-9EB0-67C2614879B3}"/>
              </a:ext>
            </a:extLst>
          </p:cNvPr>
          <p:cNvSpPr>
            <a:spLocks noGrp="1"/>
          </p:cNvSpPr>
          <p:nvPr>
            <p:ph idx="1"/>
          </p:nvPr>
        </p:nvSpPr>
        <p:spPr/>
        <p:txBody>
          <a:bodyPr>
            <a:normAutofit/>
          </a:bodyPr>
          <a:lstStyle/>
          <a:p>
            <a:endParaRPr lang="en-US" dirty="0"/>
          </a:p>
          <a:p>
            <a:pPr marL="0" indent="0" algn="ctr">
              <a:buNone/>
            </a:pPr>
            <a:endParaRPr lang="en-US" dirty="0"/>
          </a:p>
          <a:p>
            <a:pPr marL="0" indent="0" algn="ctr">
              <a:buNone/>
            </a:pPr>
            <a:endParaRPr lang="en-US" dirty="0"/>
          </a:p>
        </p:txBody>
      </p:sp>
      <p:pic>
        <p:nvPicPr>
          <p:cNvPr id="5" name="Content Placeholder 5">
            <a:extLst>
              <a:ext uri="{FF2B5EF4-FFF2-40B4-BE49-F238E27FC236}">
                <a16:creationId xmlns:a16="http://schemas.microsoft.com/office/drawing/2014/main" id="{82E56921-C5E7-4A7D-8ACD-F7D1E2C92D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6289" y="513125"/>
            <a:ext cx="8198233" cy="5334000"/>
          </a:xfrm>
          <a:prstGeom prst="rect">
            <a:avLst/>
          </a:prstGeom>
        </p:spPr>
      </p:pic>
    </p:spTree>
    <p:extLst>
      <p:ext uri="{BB962C8B-B14F-4D97-AF65-F5344CB8AC3E}">
        <p14:creationId xmlns:p14="http://schemas.microsoft.com/office/powerpoint/2010/main" val="30488942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A557D3-3FFD-4A89-904C-82BF5E5A2464}"/>
              </a:ext>
            </a:extLst>
          </p:cNvPr>
          <p:cNvSpPr>
            <a:spLocks noGrp="1"/>
          </p:cNvSpPr>
          <p:nvPr>
            <p:ph type="title"/>
          </p:nvPr>
        </p:nvSpPr>
        <p:spPr/>
        <p:txBody>
          <a:bodyPr>
            <a:noAutofit/>
          </a:bodyPr>
          <a:lstStyle/>
          <a:p>
            <a:br>
              <a:rPr lang="en-US" sz="6000" dirty="0">
                <a:solidFill>
                  <a:schemeClr val="bg1"/>
                </a:solidFill>
                <a:latin typeface="Garamond" panose="02020404030301010803" pitchFamily="18" charset="0"/>
              </a:rPr>
            </a:br>
            <a:endParaRPr lang="en-US" sz="6000" u="sng" dirty="0">
              <a:solidFill>
                <a:schemeClr val="bg1"/>
              </a:solidFill>
              <a:latin typeface="Garamond" panose="02020404030301010803" pitchFamily="18" charset="0"/>
            </a:endParaRPr>
          </a:p>
        </p:txBody>
      </p:sp>
      <p:sp>
        <p:nvSpPr>
          <p:cNvPr id="7" name="Content Placeholder 6">
            <a:extLst>
              <a:ext uri="{FF2B5EF4-FFF2-40B4-BE49-F238E27FC236}">
                <a16:creationId xmlns:a16="http://schemas.microsoft.com/office/drawing/2014/main" id="{33FF8CC8-93E8-4036-9EB0-67C2614879B3}"/>
              </a:ext>
            </a:extLst>
          </p:cNvPr>
          <p:cNvSpPr>
            <a:spLocks noGrp="1"/>
          </p:cNvSpPr>
          <p:nvPr>
            <p:ph idx="1"/>
          </p:nvPr>
        </p:nvSpPr>
        <p:spPr/>
        <p:txBody>
          <a:bodyPr>
            <a:normAutofit/>
          </a:bodyPr>
          <a:lstStyle/>
          <a:p>
            <a:endParaRPr lang="en-US" dirty="0"/>
          </a:p>
          <a:p>
            <a:pPr marL="0" indent="0" algn="ctr">
              <a:buNone/>
            </a:pPr>
            <a:endParaRPr lang="en-US" dirty="0"/>
          </a:p>
          <a:p>
            <a:pPr marL="0" indent="0" algn="ctr">
              <a:buNone/>
            </a:pPr>
            <a:endParaRPr lang="en-US" dirty="0"/>
          </a:p>
        </p:txBody>
      </p:sp>
      <p:pic>
        <p:nvPicPr>
          <p:cNvPr id="6" name="Content Placeholder 3">
            <a:extLst>
              <a:ext uri="{FF2B5EF4-FFF2-40B4-BE49-F238E27FC236}">
                <a16:creationId xmlns:a16="http://schemas.microsoft.com/office/drawing/2014/main" id="{83E18A6D-6693-49BA-810F-875C846EAA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8270" y="1433739"/>
            <a:ext cx="7953461" cy="4575741"/>
          </a:xfrm>
          <a:prstGeom prst="rect">
            <a:avLst/>
          </a:prstGeom>
        </p:spPr>
      </p:pic>
      <p:sp>
        <p:nvSpPr>
          <p:cNvPr id="8" name="TextBox 7">
            <a:extLst>
              <a:ext uri="{FF2B5EF4-FFF2-40B4-BE49-F238E27FC236}">
                <a16:creationId xmlns:a16="http://schemas.microsoft.com/office/drawing/2014/main" id="{23AC6DF7-57CC-42E4-A2C8-4F92113EE902}"/>
              </a:ext>
            </a:extLst>
          </p:cNvPr>
          <p:cNvSpPr txBox="1"/>
          <p:nvPr/>
        </p:nvSpPr>
        <p:spPr>
          <a:xfrm>
            <a:off x="3284950" y="520074"/>
            <a:ext cx="7342340"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rPr>
              <a:t>Your Summary Page</a:t>
            </a:r>
          </a:p>
        </p:txBody>
      </p:sp>
    </p:spTree>
    <p:extLst>
      <p:ext uri="{BB962C8B-B14F-4D97-AF65-F5344CB8AC3E}">
        <p14:creationId xmlns:p14="http://schemas.microsoft.com/office/powerpoint/2010/main" val="102325359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A557D3-3FFD-4A89-904C-82BF5E5A2464}"/>
              </a:ext>
            </a:extLst>
          </p:cNvPr>
          <p:cNvSpPr>
            <a:spLocks noGrp="1"/>
          </p:cNvSpPr>
          <p:nvPr>
            <p:ph type="title"/>
          </p:nvPr>
        </p:nvSpPr>
        <p:spPr/>
        <p:txBody>
          <a:bodyPr>
            <a:noAutofit/>
          </a:bodyPr>
          <a:lstStyle/>
          <a:p>
            <a:br>
              <a:rPr lang="en-US" sz="6000" dirty="0">
                <a:solidFill>
                  <a:schemeClr val="bg1"/>
                </a:solidFill>
                <a:latin typeface="Garamond" panose="02020404030301010803" pitchFamily="18" charset="0"/>
              </a:rPr>
            </a:br>
            <a:endParaRPr lang="en-US" sz="6000" u="sng" dirty="0">
              <a:solidFill>
                <a:schemeClr val="bg1"/>
              </a:solidFill>
              <a:latin typeface="Garamond" panose="02020404030301010803" pitchFamily="18" charset="0"/>
            </a:endParaRPr>
          </a:p>
        </p:txBody>
      </p:sp>
      <p:sp>
        <p:nvSpPr>
          <p:cNvPr id="7" name="Content Placeholder 6">
            <a:extLst>
              <a:ext uri="{FF2B5EF4-FFF2-40B4-BE49-F238E27FC236}">
                <a16:creationId xmlns:a16="http://schemas.microsoft.com/office/drawing/2014/main" id="{33FF8CC8-93E8-4036-9EB0-67C2614879B3}"/>
              </a:ext>
            </a:extLst>
          </p:cNvPr>
          <p:cNvSpPr>
            <a:spLocks noGrp="1"/>
          </p:cNvSpPr>
          <p:nvPr>
            <p:ph idx="1"/>
          </p:nvPr>
        </p:nvSpPr>
        <p:spPr/>
        <p:txBody>
          <a:bodyPr>
            <a:normAutofit/>
          </a:bodyPr>
          <a:lstStyle/>
          <a:p>
            <a:endParaRPr lang="en-US" dirty="0"/>
          </a:p>
          <a:p>
            <a:pPr marL="0" indent="0" algn="ctr">
              <a:buNone/>
            </a:pPr>
            <a:endParaRPr lang="en-US" dirty="0"/>
          </a:p>
          <a:p>
            <a:pPr marL="0" indent="0" algn="ctr">
              <a:buNone/>
            </a:pPr>
            <a:endParaRPr lang="en-US" dirty="0"/>
          </a:p>
        </p:txBody>
      </p:sp>
      <p:pic>
        <p:nvPicPr>
          <p:cNvPr id="9" name="Content Placeholder 5">
            <a:extLst>
              <a:ext uri="{FF2B5EF4-FFF2-40B4-BE49-F238E27FC236}">
                <a16:creationId xmlns:a16="http://schemas.microsoft.com/office/drawing/2014/main" id="{CC85AC41-0CD1-4F5C-B541-82AB926D18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1586" y="2790851"/>
            <a:ext cx="10376770" cy="3007289"/>
          </a:xfrm>
          <a:prstGeom prst="rect">
            <a:avLst/>
          </a:prstGeom>
        </p:spPr>
      </p:pic>
    </p:spTree>
    <p:extLst>
      <p:ext uri="{BB962C8B-B14F-4D97-AF65-F5344CB8AC3E}">
        <p14:creationId xmlns:p14="http://schemas.microsoft.com/office/powerpoint/2010/main" val="24978138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A557D3-3FFD-4A89-904C-82BF5E5A2464}"/>
              </a:ext>
            </a:extLst>
          </p:cNvPr>
          <p:cNvSpPr>
            <a:spLocks noGrp="1"/>
          </p:cNvSpPr>
          <p:nvPr>
            <p:ph type="title"/>
          </p:nvPr>
        </p:nvSpPr>
        <p:spPr/>
        <p:txBody>
          <a:bodyPr>
            <a:noAutofit/>
          </a:bodyPr>
          <a:lstStyle/>
          <a:p>
            <a:br>
              <a:rPr lang="en-US" sz="6000" dirty="0">
                <a:solidFill>
                  <a:schemeClr val="bg1"/>
                </a:solidFill>
                <a:latin typeface="Garamond" panose="02020404030301010803" pitchFamily="18" charset="0"/>
              </a:rPr>
            </a:br>
            <a:endParaRPr lang="en-US" sz="6000" u="sng" dirty="0">
              <a:solidFill>
                <a:schemeClr val="bg1"/>
              </a:solidFill>
              <a:latin typeface="Garamond" panose="02020404030301010803" pitchFamily="18" charset="0"/>
            </a:endParaRPr>
          </a:p>
        </p:txBody>
      </p:sp>
      <p:sp>
        <p:nvSpPr>
          <p:cNvPr id="7" name="Content Placeholder 6">
            <a:extLst>
              <a:ext uri="{FF2B5EF4-FFF2-40B4-BE49-F238E27FC236}">
                <a16:creationId xmlns:a16="http://schemas.microsoft.com/office/drawing/2014/main" id="{33FF8CC8-93E8-4036-9EB0-67C2614879B3}"/>
              </a:ext>
            </a:extLst>
          </p:cNvPr>
          <p:cNvSpPr>
            <a:spLocks noGrp="1"/>
          </p:cNvSpPr>
          <p:nvPr>
            <p:ph idx="1"/>
          </p:nvPr>
        </p:nvSpPr>
        <p:spPr/>
        <p:txBody>
          <a:bodyPr>
            <a:normAutofit/>
          </a:bodyPr>
          <a:lstStyle/>
          <a:p>
            <a:endParaRPr lang="en-US" dirty="0"/>
          </a:p>
          <a:p>
            <a:pPr marL="0" indent="0" algn="ctr">
              <a:buNone/>
            </a:pPr>
            <a:endParaRPr lang="en-US" dirty="0"/>
          </a:p>
          <a:p>
            <a:pPr marL="0" indent="0" algn="ctr">
              <a:buNone/>
            </a:pPr>
            <a:endParaRPr lang="en-US" dirty="0"/>
          </a:p>
        </p:txBody>
      </p:sp>
      <p:sp>
        <p:nvSpPr>
          <p:cNvPr id="8" name="TextBox 7">
            <a:extLst>
              <a:ext uri="{FF2B5EF4-FFF2-40B4-BE49-F238E27FC236}">
                <a16:creationId xmlns:a16="http://schemas.microsoft.com/office/drawing/2014/main" id="{23AC6DF7-57CC-42E4-A2C8-4F92113EE902}"/>
              </a:ext>
            </a:extLst>
          </p:cNvPr>
          <p:cNvSpPr txBox="1"/>
          <p:nvPr/>
        </p:nvSpPr>
        <p:spPr>
          <a:xfrm>
            <a:off x="2893513" y="520074"/>
            <a:ext cx="8755692" cy="193899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white"/>
                </a:solidFill>
                <a:effectLst/>
                <a:uLnTx/>
                <a:uFillTx/>
                <a:latin typeface="Garamond" pitchFamily="18" charset="0"/>
                <a:ea typeface="+mn-ea"/>
                <a:cs typeface="+mn-cs"/>
              </a:rPr>
              <a:t>Is Your Contact Information </a:t>
            </a:r>
            <a:r>
              <a:rPr kumimoji="0" lang="en-US" sz="6000" b="0" i="0" u="sng" strike="noStrike" kern="1200" cap="none" spc="0" normalizeH="0" baseline="0" noProof="0" dirty="0">
                <a:ln>
                  <a:noFill/>
                </a:ln>
                <a:solidFill>
                  <a:prstClr val="white"/>
                </a:solidFill>
                <a:effectLst/>
                <a:uLnTx/>
                <a:uFillTx/>
                <a:latin typeface="Garamond" pitchFamily="18" charset="0"/>
                <a:ea typeface="+mn-ea"/>
                <a:cs typeface="+mn-cs"/>
              </a:rPr>
              <a:t>Correct?</a:t>
            </a:r>
          </a:p>
        </p:txBody>
      </p:sp>
      <p:pic>
        <p:nvPicPr>
          <p:cNvPr id="9" name="Picture 2">
            <a:extLst>
              <a:ext uri="{FF2B5EF4-FFF2-40B4-BE49-F238E27FC236}">
                <a16:creationId xmlns:a16="http://schemas.microsoft.com/office/drawing/2014/main" id="{DAE34FFA-250C-4446-856F-598A1730461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29173" y="2357732"/>
            <a:ext cx="5290009" cy="3954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06417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A557D3-3FFD-4A89-904C-82BF5E5A2464}"/>
              </a:ext>
            </a:extLst>
          </p:cNvPr>
          <p:cNvSpPr>
            <a:spLocks noGrp="1"/>
          </p:cNvSpPr>
          <p:nvPr>
            <p:ph type="title"/>
          </p:nvPr>
        </p:nvSpPr>
        <p:spPr/>
        <p:txBody>
          <a:bodyPr>
            <a:noAutofit/>
          </a:bodyPr>
          <a:lstStyle/>
          <a:p>
            <a:br>
              <a:rPr lang="en-US" sz="6000" dirty="0">
                <a:solidFill>
                  <a:schemeClr val="bg1"/>
                </a:solidFill>
                <a:latin typeface="Garamond" panose="02020404030301010803" pitchFamily="18" charset="0"/>
              </a:rPr>
            </a:br>
            <a:endParaRPr lang="en-US" sz="6000" u="sng" dirty="0">
              <a:solidFill>
                <a:schemeClr val="bg1"/>
              </a:solidFill>
              <a:latin typeface="Garamond" panose="02020404030301010803" pitchFamily="18" charset="0"/>
            </a:endParaRPr>
          </a:p>
        </p:txBody>
      </p:sp>
      <p:sp>
        <p:nvSpPr>
          <p:cNvPr id="7" name="Content Placeholder 6">
            <a:extLst>
              <a:ext uri="{FF2B5EF4-FFF2-40B4-BE49-F238E27FC236}">
                <a16:creationId xmlns:a16="http://schemas.microsoft.com/office/drawing/2014/main" id="{33FF8CC8-93E8-4036-9EB0-67C2614879B3}"/>
              </a:ext>
            </a:extLst>
          </p:cNvPr>
          <p:cNvSpPr>
            <a:spLocks noGrp="1"/>
          </p:cNvSpPr>
          <p:nvPr>
            <p:ph idx="1"/>
          </p:nvPr>
        </p:nvSpPr>
        <p:spPr/>
        <p:txBody>
          <a:bodyPr>
            <a:normAutofit/>
          </a:bodyPr>
          <a:lstStyle/>
          <a:p>
            <a:endParaRPr lang="en-US" dirty="0"/>
          </a:p>
          <a:p>
            <a:pPr marL="0" indent="0" algn="ctr">
              <a:buNone/>
            </a:pPr>
            <a:endParaRPr lang="en-US" dirty="0"/>
          </a:p>
          <a:p>
            <a:pPr marL="0" indent="0" algn="ctr">
              <a:buNone/>
            </a:pPr>
            <a:endParaRPr lang="en-US" dirty="0"/>
          </a:p>
        </p:txBody>
      </p:sp>
      <p:pic>
        <p:nvPicPr>
          <p:cNvPr id="5" name="Picture 4">
            <a:extLst>
              <a:ext uri="{FF2B5EF4-FFF2-40B4-BE49-F238E27FC236}">
                <a16:creationId xmlns:a16="http://schemas.microsoft.com/office/drawing/2014/main" id="{0B73532B-51CE-4F7F-9F4A-3EB8ADF93B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6872" y="134257"/>
            <a:ext cx="8409438" cy="6589485"/>
          </a:xfrm>
          <a:prstGeom prst="rect">
            <a:avLst/>
          </a:prstGeom>
        </p:spPr>
      </p:pic>
    </p:spTree>
    <p:extLst>
      <p:ext uri="{BB962C8B-B14F-4D97-AF65-F5344CB8AC3E}">
        <p14:creationId xmlns:p14="http://schemas.microsoft.com/office/powerpoint/2010/main" val="40021619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A557D3-3FFD-4A89-904C-82BF5E5A2464}"/>
              </a:ext>
            </a:extLst>
          </p:cNvPr>
          <p:cNvSpPr>
            <a:spLocks noGrp="1"/>
          </p:cNvSpPr>
          <p:nvPr>
            <p:ph type="title"/>
          </p:nvPr>
        </p:nvSpPr>
        <p:spPr/>
        <p:txBody>
          <a:bodyPr>
            <a:noAutofit/>
          </a:bodyPr>
          <a:lstStyle/>
          <a:p>
            <a:br>
              <a:rPr lang="en-US" sz="6000" dirty="0">
                <a:solidFill>
                  <a:schemeClr val="bg1"/>
                </a:solidFill>
                <a:latin typeface="Garamond" panose="02020404030301010803" pitchFamily="18" charset="0"/>
              </a:rPr>
            </a:br>
            <a:endParaRPr lang="en-US" sz="6000" u="sng" dirty="0">
              <a:solidFill>
                <a:schemeClr val="bg1"/>
              </a:solidFill>
              <a:latin typeface="Garamond" panose="02020404030301010803" pitchFamily="18" charset="0"/>
            </a:endParaRPr>
          </a:p>
        </p:txBody>
      </p:sp>
      <p:sp>
        <p:nvSpPr>
          <p:cNvPr id="7" name="Content Placeholder 6">
            <a:extLst>
              <a:ext uri="{FF2B5EF4-FFF2-40B4-BE49-F238E27FC236}">
                <a16:creationId xmlns:a16="http://schemas.microsoft.com/office/drawing/2014/main" id="{33FF8CC8-93E8-4036-9EB0-67C2614879B3}"/>
              </a:ext>
            </a:extLst>
          </p:cNvPr>
          <p:cNvSpPr>
            <a:spLocks noGrp="1"/>
          </p:cNvSpPr>
          <p:nvPr>
            <p:ph idx="1"/>
          </p:nvPr>
        </p:nvSpPr>
        <p:spPr/>
        <p:txBody>
          <a:bodyPr>
            <a:normAutofit/>
          </a:bodyPr>
          <a:lstStyle/>
          <a:p>
            <a:endParaRPr lang="en-US" dirty="0"/>
          </a:p>
          <a:p>
            <a:pPr marL="0" indent="0" algn="ctr">
              <a:buNone/>
            </a:pPr>
            <a:endParaRPr lang="en-US" dirty="0"/>
          </a:p>
          <a:p>
            <a:pPr marL="0" indent="0" algn="ctr">
              <a:buNone/>
            </a:pPr>
            <a:endParaRPr lang="en-US" dirty="0"/>
          </a:p>
        </p:txBody>
      </p:sp>
      <p:sp>
        <p:nvSpPr>
          <p:cNvPr id="8" name="TextBox 7">
            <a:extLst>
              <a:ext uri="{FF2B5EF4-FFF2-40B4-BE49-F238E27FC236}">
                <a16:creationId xmlns:a16="http://schemas.microsoft.com/office/drawing/2014/main" id="{23AC6DF7-57CC-42E4-A2C8-4F92113EE902}"/>
              </a:ext>
            </a:extLst>
          </p:cNvPr>
          <p:cNvSpPr txBox="1"/>
          <p:nvPr/>
        </p:nvSpPr>
        <p:spPr>
          <a:xfrm>
            <a:off x="2893513" y="520074"/>
            <a:ext cx="8755692"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rPr>
              <a:t>Relevant Upcoming Courses</a:t>
            </a:r>
            <a:endParaRPr kumimoji="0" lang="en-US" sz="6000" b="0" i="0" u="sng"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pic>
        <p:nvPicPr>
          <p:cNvPr id="6" name="Content Placeholder 5">
            <a:extLst>
              <a:ext uri="{FF2B5EF4-FFF2-40B4-BE49-F238E27FC236}">
                <a16:creationId xmlns:a16="http://schemas.microsoft.com/office/drawing/2014/main" id="{A0A07A8F-3779-4DAA-95B7-A5B84ADE90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4258" y="1516176"/>
            <a:ext cx="5907587" cy="5311281"/>
          </a:xfrm>
          <a:prstGeom prst="rect">
            <a:avLst/>
          </a:prstGeom>
        </p:spPr>
      </p:pic>
    </p:spTree>
    <p:extLst>
      <p:ext uri="{BB962C8B-B14F-4D97-AF65-F5344CB8AC3E}">
        <p14:creationId xmlns:p14="http://schemas.microsoft.com/office/powerpoint/2010/main" val="3741101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A557D3-3FFD-4A89-904C-82BF5E5A2464}"/>
              </a:ext>
            </a:extLst>
          </p:cNvPr>
          <p:cNvSpPr>
            <a:spLocks noGrp="1"/>
          </p:cNvSpPr>
          <p:nvPr>
            <p:ph type="title"/>
          </p:nvPr>
        </p:nvSpPr>
        <p:spPr>
          <a:xfrm>
            <a:off x="3537012" y="500062"/>
            <a:ext cx="7816788" cy="1325563"/>
          </a:xfrm>
        </p:spPr>
        <p:txBody>
          <a:bodyPr>
            <a:noAutofit/>
          </a:bodyPr>
          <a:lstStyle/>
          <a:p>
            <a:r>
              <a:rPr lang="en-US" sz="6000" dirty="0">
                <a:solidFill>
                  <a:schemeClr val="bg1"/>
                </a:solidFill>
                <a:latin typeface="Garamond" panose="02020404030301010803" pitchFamily="18" charset="0"/>
              </a:rPr>
              <a:t>Counties Branch</a:t>
            </a:r>
            <a:br>
              <a:rPr lang="en-US" sz="6000" dirty="0">
                <a:solidFill>
                  <a:schemeClr val="bg1"/>
                </a:solidFill>
                <a:latin typeface="Garamond" panose="02020404030301010803" pitchFamily="18" charset="0"/>
              </a:rPr>
            </a:br>
            <a:r>
              <a:rPr lang="en-US" sz="6000" u="sng" dirty="0">
                <a:solidFill>
                  <a:schemeClr val="bg1"/>
                </a:solidFill>
                <a:latin typeface="Garamond" panose="02020404030301010803" pitchFamily="18" charset="0"/>
              </a:rPr>
              <a:t>Your Local Gov. Advisor</a:t>
            </a:r>
          </a:p>
        </p:txBody>
      </p:sp>
      <p:sp>
        <p:nvSpPr>
          <p:cNvPr id="7" name="Content Placeholder 6">
            <a:extLst>
              <a:ext uri="{FF2B5EF4-FFF2-40B4-BE49-F238E27FC236}">
                <a16:creationId xmlns:a16="http://schemas.microsoft.com/office/drawing/2014/main" id="{33FF8CC8-93E8-4036-9EB0-67C2614879B3}"/>
              </a:ext>
            </a:extLst>
          </p:cNvPr>
          <p:cNvSpPr>
            <a:spLocks noGrp="1"/>
          </p:cNvSpPr>
          <p:nvPr>
            <p:ph idx="1"/>
          </p:nvPr>
        </p:nvSpPr>
        <p:spPr/>
        <p:txBody>
          <a:bodyPr>
            <a:normAutofit/>
          </a:bodyPr>
          <a:lstStyle/>
          <a:p>
            <a:endParaRPr lang="en-US" dirty="0"/>
          </a:p>
          <a:p>
            <a:endParaRPr lang="en-US" dirty="0"/>
          </a:p>
          <a:p>
            <a:pPr marL="0" indent="0">
              <a:buNone/>
            </a:pPr>
            <a:r>
              <a:rPr lang="en-US" sz="3200" dirty="0">
                <a:solidFill>
                  <a:schemeClr val="bg1"/>
                </a:solidFill>
                <a:latin typeface="Garamond" panose="02020404030301010803" pitchFamily="18" charset="0"/>
              </a:rPr>
              <a:t>				</a:t>
            </a:r>
            <a:r>
              <a:rPr lang="en-US" sz="4800" dirty="0">
                <a:solidFill>
                  <a:schemeClr val="bg1"/>
                </a:solidFill>
                <a:latin typeface="Garamond" panose="02020404030301010803" pitchFamily="18" charset="0"/>
              </a:rPr>
              <a:t>Wendy Thompson</a:t>
            </a:r>
          </a:p>
          <a:p>
            <a:pPr marL="914400" lvl="1" indent="-346075">
              <a:buFont typeface="Garamond" panose="02020404030301010803" pitchFamily="18" charset="0"/>
              <a:buChar char="□"/>
            </a:pPr>
            <a:r>
              <a:rPr lang="en-US" sz="3000" dirty="0">
                <a:solidFill>
                  <a:schemeClr val="bg1"/>
                </a:solidFill>
                <a:latin typeface="Garamond" panose="02020404030301010803" pitchFamily="18" charset="0"/>
              </a:rPr>
              <a:t> County Official’s Training Program</a:t>
            </a:r>
          </a:p>
        </p:txBody>
      </p:sp>
    </p:spTree>
    <p:extLst>
      <p:ext uri="{BB962C8B-B14F-4D97-AF65-F5344CB8AC3E}">
        <p14:creationId xmlns:p14="http://schemas.microsoft.com/office/powerpoint/2010/main" val="307757901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A557D3-3FFD-4A89-904C-82BF5E5A2464}"/>
              </a:ext>
            </a:extLst>
          </p:cNvPr>
          <p:cNvSpPr>
            <a:spLocks noGrp="1"/>
          </p:cNvSpPr>
          <p:nvPr>
            <p:ph type="title"/>
          </p:nvPr>
        </p:nvSpPr>
        <p:spPr>
          <a:xfrm>
            <a:off x="3537012" y="500062"/>
            <a:ext cx="7816788" cy="1325563"/>
          </a:xfrm>
        </p:spPr>
        <p:txBody>
          <a:bodyPr>
            <a:noAutofit/>
          </a:bodyPr>
          <a:lstStyle/>
          <a:p>
            <a:br>
              <a:rPr lang="en-US" sz="6000" dirty="0">
                <a:solidFill>
                  <a:schemeClr val="bg1"/>
                </a:solidFill>
                <a:latin typeface="Garamond" pitchFamily="18" charset="0"/>
              </a:rPr>
            </a:br>
            <a:br>
              <a:rPr lang="en-US" sz="6000" dirty="0">
                <a:solidFill>
                  <a:schemeClr val="bg1"/>
                </a:solidFill>
                <a:latin typeface="Garamond" pitchFamily="18" charset="0"/>
              </a:rPr>
            </a:br>
            <a:r>
              <a:rPr lang="en-US" sz="6000" u="sng" dirty="0">
                <a:solidFill>
                  <a:schemeClr val="bg1"/>
                </a:solidFill>
                <a:effectLst/>
                <a:latin typeface="Garamond" pitchFamily="18" charset="0"/>
              </a:rPr>
              <a:t>Your Training Record</a:t>
            </a:r>
            <a:endParaRPr lang="en-US" sz="6000" u="sng" dirty="0">
              <a:solidFill>
                <a:schemeClr val="bg1"/>
              </a:solidFill>
              <a:latin typeface="Garamond" pitchFamily="18" charset="0"/>
            </a:endParaRPr>
          </a:p>
        </p:txBody>
      </p:sp>
      <p:sp>
        <p:nvSpPr>
          <p:cNvPr id="7" name="Content Placeholder 6">
            <a:extLst>
              <a:ext uri="{FF2B5EF4-FFF2-40B4-BE49-F238E27FC236}">
                <a16:creationId xmlns:a16="http://schemas.microsoft.com/office/drawing/2014/main" id="{33FF8CC8-93E8-4036-9EB0-67C2614879B3}"/>
              </a:ext>
            </a:extLst>
          </p:cNvPr>
          <p:cNvSpPr>
            <a:spLocks noGrp="1"/>
          </p:cNvSpPr>
          <p:nvPr>
            <p:ph idx="1"/>
          </p:nvPr>
        </p:nvSpPr>
        <p:spPr>
          <a:xfrm>
            <a:off x="800622" y="2254685"/>
            <a:ext cx="11211838" cy="4359058"/>
          </a:xfrm>
        </p:spPr>
        <p:txBody>
          <a:bodyPr>
            <a:normAutofit lnSpcReduction="10000"/>
          </a:bodyPr>
          <a:lstStyle/>
          <a:p>
            <a:endParaRPr lang="en-US" dirty="0"/>
          </a:p>
          <a:p>
            <a:pPr marL="0" indent="0" algn="ctr">
              <a:buNone/>
            </a:pPr>
            <a:endParaRPr lang="en-US" sz="2600" dirty="0">
              <a:solidFill>
                <a:schemeClr val="bg1"/>
              </a:solidFill>
            </a:endParaRPr>
          </a:p>
          <a:p>
            <a:pPr marL="234950" indent="-234950" algn="just" eaLnBrk="1" fontAlgn="auto" hangingPunct="1">
              <a:spcAft>
                <a:spcPts val="0"/>
              </a:spcAft>
              <a:buFont typeface="Arial" panose="020B0604020202020204" pitchFamily="34" charset="0"/>
              <a:buChar char="•"/>
              <a:defRPr/>
            </a:pPr>
            <a:r>
              <a:rPr lang="en-US" sz="2600" b="1" dirty="0">
                <a:solidFill>
                  <a:schemeClr val="bg1"/>
                </a:solidFill>
                <a:latin typeface="Garamond" pitchFamily="18" charset="0"/>
              </a:rPr>
              <a:t>Reflects what you have certified that you attended on your Proof of Attendance Forms (POAs).  So fill them out accurately!</a:t>
            </a:r>
          </a:p>
          <a:p>
            <a:pPr marL="234950" indent="-234950" algn="just" eaLnBrk="1" fontAlgn="auto" hangingPunct="1">
              <a:spcAft>
                <a:spcPts val="0"/>
              </a:spcAft>
              <a:buFont typeface="Arial" panose="020B0604020202020204" pitchFamily="34" charset="0"/>
              <a:buChar char="•"/>
              <a:defRPr/>
            </a:pPr>
            <a:endParaRPr lang="en-US" sz="2600" b="1" dirty="0">
              <a:solidFill>
                <a:schemeClr val="bg1"/>
              </a:solidFill>
              <a:latin typeface="Garamond" pitchFamily="18" charset="0"/>
            </a:endParaRPr>
          </a:p>
          <a:p>
            <a:pPr marL="234950" indent="-234950" algn="just" eaLnBrk="1" fontAlgn="auto" hangingPunct="1">
              <a:spcAft>
                <a:spcPts val="0"/>
              </a:spcAft>
              <a:buFont typeface="Arial" panose="020B0604020202020204" pitchFamily="34" charset="0"/>
              <a:buChar char="•"/>
              <a:defRPr/>
            </a:pPr>
            <a:r>
              <a:rPr lang="en-US" sz="2600" b="1" dirty="0">
                <a:solidFill>
                  <a:schemeClr val="bg1"/>
                </a:solidFill>
                <a:latin typeface="Garamond" pitchFamily="18" charset="0"/>
              </a:rPr>
              <a:t>If you need to leave the session to make a phone call, please make it very brief or mark on your POA for the amount of time you left the session. </a:t>
            </a:r>
          </a:p>
          <a:p>
            <a:pPr marL="0" indent="0" algn="just" eaLnBrk="1" fontAlgn="auto" hangingPunct="1">
              <a:spcAft>
                <a:spcPts val="0"/>
              </a:spcAft>
              <a:buNone/>
              <a:defRPr/>
            </a:pPr>
            <a:endParaRPr lang="en-US" sz="2600" b="1" dirty="0">
              <a:solidFill>
                <a:schemeClr val="bg1"/>
              </a:solidFill>
              <a:latin typeface="Garamond" pitchFamily="18" charset="0"/>
            </a:endParaRPr>
          </a:p>
          <a:p>
            <a:pPr marL="234950" indent="-234950" algn="just" eaLnBrk="1" fontAlgn="auto" hangingPunct="1">
              <a:spcAft>
                <a:spcPts val="0"/>
              </a:spcAft>
              <a:buFont typeface="Arial" panose="020B0604020202020204" pitchFamily="34" charset="0"/>
              <a:buChar char="•"/>
              <a:defRPr/>
            </a:pPr>
            <a:r>
              <a:rPr lang="en-US" sz="2600" b="1" u="sng" dirty="0">
                <a:solidFill>
                  <a:srgbClr val="FFFF00"/>
                </a:solidFill>
                <a:latin typeface="Garamond" pitchFamily="18" charset="0"/>
              </a:rPr>
              <a:t>Your record is Subject To Open Records Requests!!! As are all of your Proof of Attendance Forms.</a:t>
            </a:r>
          </a:p>
          <a:p>
            <a:pPr lvl="1" eaLnBrk="1" hangingPunct="1">
              <a:buNone/>
            </a:pPr>
            <a:endParaRPr lang="en-US" sz="3200" dirty="0">
              <a:solidFill>
                <a:schemeClr val="bg1"/>
              </a:solidFill>
              <a:latin typeface="Garamond" panose="02020404030301010803" pitchFamily="18" charset="0"/>
            </a:endParaRPr>
          </a:p>
        </p:txBody>
      </p:sp>
    </p:spTree>
    <p:extLst>
      <p:ext uri="{BB962C8B-B14F-4D97-AF65-F5344CB8AC3E}">
        <p14:creationId xmlns:p14="http://schemas.microsoft.com/office/powerpoint/2010/main" val="114648288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A557D3-3FFD-4A89-904C-82BF5E5A2464}"/>
              </a:ext>
            </a:extLst>
          </p:cNvPr>
          <p:cNvSpPr>
            <a:spLocks noGrp="1"/>
          </p:cNvSpPr>
          <p:nvPr>
            <p:ph type="title"/>
          </p:nvPr>
        </p:nvSpPr>
        <p:spPr>
          <a:xfrm>
            <a:off x="1695855" y="611272"/>
            <a:ext cx="7816788" cy="1325563"/>
          </a:xfrm>
        </p:spPr>
        <p:txBody>
          <a:bodyPr>
            <a:noAutofit/>
          </a:bodyPr>
          <a:lstStyle/>
          <a:p>
            <a:pPr algn="ctr"/>
            <a:r>
              <a:rPr lang="en-US" sz="6000" u="sng" dirty="0">
                <a:solidFill>
                  <a:schemeClr val="bg1"/>
                </a:solidFill>
                <a:latin typeface="Garamond" panose="02020404030301010803" pitchFamily="18" charset="0"/>
              </a:rPr>
              <a:t>Questions</a:t>
            </a:r>
          </a:p>
        </p:txBody>
      </p:sp>
      <p:sp>
        <p:nvSpPr>
          <p:cNvPr id="7" name="Content Placeholder 6">
            <a:extLst>
              <a:ext uri="{FF2B5EF4-FFF2-40B4-BE49-F238E27FC236}">
                <a16:creationId xmlns:a16="http://schemas.microsoft.com/office/drawing/2014/main" id="{33FF8CC8-93E8-4036-9EB0-67C2614879B3}"/>
              </a:ext>
            </a:extLst>
          </p:cNvPr>
          <p:cNvSpPr>
            <a:spLocks noGrp="1"/>
          </p:cNvSpPr>
          <p:nvPr>
            <p:ph idx="1"/>
          </p:nvPr>
        </p:nvSpPr>
        <p:spPr>
          <a:xfrm>
            <a:off x="-187410" y="1739128"/>
            <a:ext cx="10515600" cy="5267153"/>
          </a:xfrm>
        </p:spPr>
        <p:txBody>
          <a:bodyPr>
            <a:normAutofit fontScale="92500" lnSpcReduction="20000"/>
          </a:bodyPr>
          <a:lstStyle/>
          <a:p>
            <a:pPr marL="0" indent="0">
              <a:buNone/>
            </a:pPr>
            <a:endParaRPr lang="en-US" dirty="0"/>
          </a:p>
          <a:p>
            <a:pPr marL="0" indent="0">
              <a:buNone/>
            </a:pPr>
            <a:r>
              <a:rPr lang="en-US" sz="3200" dirty="0">
                <a:solidFill>
                  <a:schemeClr val="bg1"/>
                </a:solidFill>
                <a:latin typeface="Garamond" panose="02020404030301010803" pitchFamily="18" charset="0"/>
              </a:rPr>
              <a:t> 	</a:t>
            </a:r>
            <a:endParaRPr lang="en-US" sz="3500" dirty="0">
              <a:solidFill>
                <a:schemeClr val="bg1"/>
              </a:solidFill>
              <a:latin typeface="Garamond" panose="02020404030301010803" pitchFamily="18" charset="0"/>
            </a:endParaRPr>
          </a:p>
          <a:p>
            <a:pPr marL="1371600" lvl="3" indent="0" algn="ctr">
              <a:buNone/>
            </a:pPr>
            <a:r>
              <a:rPr lang="en-US" sz="3200" dirty="0">
                <a:solidFill>
                  <a:schemeClr val="bg1"/>
                </a:solidFill>
                <a:latin typeface="Garamond" panose="02020404030301010803" pitchFamily="18" charset="0"/>
              </a:rPr>
              <a:t>Department for Local Government </a:t>
            </a:r>
          </a:p>
          <a:p>
            <a:pPr marL="1371600" lvl="3" indent="0" algn="ctr">
              <a:buNone/>
            </a:pPr>
            <a:endParaRPr lang="en-US" sz="3200" dirty="0">
              <a:solidFill>
                <a:schemeClr val="bg1"/>
              </a:solidFill>
              <a:latin typeface="Garamond" panose="02020404030301010803" pitchFamily="18" charset="0"/>
            </a:endParaRPr>
          </a:p>
          <a:p>
            <a:pPr marL="1371600" lvl="3" indent="0" algn="ctr">
              <a:buNone/>
            </a:pPr>
            <a:r>
              <a:rPr lang="en-US" sz="3200" dirty="0">
                <a:solidFill>
                  <a:schemeClr val="bg1"/>
                </a:solidFill>
                <a:latin typeface="Garamond" panose="02020404030301010803" pitchFamily="18" charset="0"/>
              </a:rPr>
              <a:t>Office of Financial Management &amp; Administration</a:t>
            </a:r>
          </a:p>
          <a:p>
            <a:pPr lvl="3" algn="ctr"/>
            <a:endParaRPr lang="en-US" sz="3200" dirty="0">
              <a:solidFill>
                <a:schemeClr val="bg1"/>
              </a:solidFill>
              <a:latin typeface="Garamond" panose="02020404030301010803" pitchFamily="18" charset="0"/>
            </a:endParaRPr>
          </a:p>
          <a:p>
            <a:pPr marL="1371600" lvl="3" indent="0" algn="ctr">
              <a:buNone/>
            </a:pPr>
            <a:r>
              <a:rPr lang="en-US" sz="3200" dirty="0">
                <a:solidFill>
                  <a:schemeClr val="bg1"/>
                </a:solidFill>
                <a:latin typeface="Garamond" panose="02020404030301010803" pitchFamily="18" charset="0"/>
              </a:rPr>
              <a:t>100 Airport Road</a:t>
            </a:r>
          </a:p>
          <a:p>
            <a:pPr marL="1371600" lvl="3" indent="0" algn="ctr">
              <a:buNone/>
            </a:pPr>
            <a:r>
              <a:rPr lang="en-US" sz="3200" dirty="0">
                <a:solidFill>
                  <a:schemeClr val="bg1"/>
                </a:solidFill>
                <a:latin typeface="Garamond" panose="02020404030301010803" pitchFamily="18" charset="0"/>
              </a:rPr>
              <a:t>Frankfort, KY 40601</a:t>
            </a:r>
          </a:p>
          <a:p>
            <a:pPr marL="1371600" lvl="3" indent="0" algn="ctr">
              <a:buNone/>
            </a:pPr>
            <a:r>
              <a:rPr lang="en-US" sz="3200" dirty="0">
                <a:solidFill>
                  <a:srgbClr val="FFFF00"/>
                </a:solidFill>
                <a:latin typeface="Garamond" panose="02020404030301010803" pitchFamily="18" charset="0"/>
                <a:hlinkClick r:id="rId2">
                  <a:extLst>
                    <a:ext uri="{A12FA001-AC4F-418D-AE19-62706E023703}">
                      <ahyp:hlinkClr xmlns:ahyp="http://schemas.microsoft.com/office/drawing/2018/hyperlinkcolor" val="tx"/>
                    </a:ext>
                  </a:extLst>
                </a:hlinkClick>
              </a:rPr>
              <a:t>www.kydlgweb.ky.gov</a:t>
            </a:r>
            <a:endParaRPr lang="en-US" sz="3200" dirty="0">
              <a:solidFill>
                <a:srgbClr val="FFFF00"/>
              </a:solidFill>
              <a:latin typeface="Garamond" panose="02020404030301010803" pitchFamily="18" charset="0"/>
            </a:endParaRPr>
          </a:p>
          <a:p>
            <a:pPr marL="1371600" lvl="3" indent="0" algn="ctr">
              <a:buNone/>
            </a:pPr>
            <a:r>
              <a:rPr lang="en-US" sz="3200" dirty="0">
                <a:solidFill>
                  <a:schemeClr val="bg1"/>
                </a:solidFill>
                <a:latin typeface="Garamond" panose="02020404030301010803" pitchFamily="18" charset="0"/>
              </a:rPr>
              <a:t>1-800-346-5606</a:t>
            </a:r>
          </a:p>
          <a:p>
            <a:pPr marL="1371600" lvl="3" indent="0" algn="ctr">
              <a:buNone/>
            </a:pPr>
            <a:r>
              <a:rPr lang="en-US" sz="3200" dirty="0">
                <a:solidFill>
                  <a:schemeClr val="bg1"/>
                </a:solidFill>
                <a:latin typeface="Garamond" panose="02020404030301010803" pitchFamily="18" charset="0"/>
              </a:rPr>
              <a:t>Fax: 502-573-3712</a:t>
            </a:r>
          </a:p>
          <a:p>
            <a:pPr marL="914400" lvl="2" indent="0">
              <a:buNone/>
            </a:pPr>
            <a:r>
              <a:rPr lang="en-US" sz="8000" dirty="0">
                <a:solidFill>
                  <a:schemeClr val="bg1"/>
                </a:solidFill>
                <a:latin typeface="Garamond" panose="02020404030301010803" pitchFamily="18" charset="0"/>
              </a:rPr>
              <a:t>	</a:t>
            </a:r>
          </a:p>
          <a:p>
            <a:pPr lvl="2"/>
            <a:endParaRPr lang="en-US" sz="3500" dirty="0">
              <a:solidFill>
                <a:schemeClr val="bg1"/>
              </a:solidFill>
              <a:latin typeface="Garamond" panose="02020404030301010803" pitchFamily="18" charset="0"/>
            </a:endParaRPr>
          </a:p>
          <a:p>
            <a:pPr marL="914400" lvl="2" indent="0">
              <a:buNone/>
            </a:pPr>
            <a:endParaRPr lang="en-US" sz="3500" dirty="0">
              <a:solidFill>
                <a:schemeClr val="bg1"/>
              </a:solidFill>
              <a:latin typeface="Garamond" panose="02020404030301010803" pitchFamily="18" charset="0"/>
            </a:endParaRPr>
          </a:p>
        </p:txBody>
      </p:sp>
    </p:spTree>
    <p:extLst>
      <p:ext uri="{BB962C8B-B14F-4D97-AF65-F5344CB8AC3E}">
        <p14:creationId xmlns:p14="http://schemas.microsoft.com/office/powerpoint/2010/main" val="2804181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A557D3-3FFD-4A89-904C-82BF5E5A2464}"/>
              </a:ext>
            </a:extLst>
          </p:cNvPr>
          <p:cNvSpPr>
            <a:spLocks noGrp="1"/>
          </p:cNvSpPr>
          <p:nvPr>
            <p:ph type="title"/>
          </p:nvPr>
        </p:nvSpPr>
        <p:spPr>
          <a:xfrm>
            <a:off x="3537012" y="500062"/>
            <a:ext cx="7816788" cy="1325563"/>
          </a:xfrm>
        </p:spPr>
        <p:txBody>
          <a:bodyPr>
            <a:noAutofit/>
          </a:bodyPr>
          <a:lstStyle/>
          <a:p>
            <a:r>
              <a:rPr lang="en-US" sz="6000" u="sng" dirty="0">
                <a:solidFill>
                  <a:schemeClr val="bg1"/>
                </a:solidFill>
                <a:latin typeface="Garamond" panose="02020404030301010803" pitchFamily="18" charset="0"/>
              </a:rPr>
              <a:t>Budget Process</a:t>
            </a:r>
          </a:p>
        </p:txBody>
      </p:sp>
      <p:sp>
        <p:nvSpPr>
          <p:cNvPr id="7" name="Content Placeholder 6">
            <a:extLst>
              <a:ext uri="{FF2B5EF4-FFF2-40B4-BE49-F238E27FC236}">
                <a16:creationId xmlns:a16="http://schemas.microsoft.com/office/drawing/2014/main" id="{33FF8CC8-93E8-4036-9EB0-67C2614879B3}"/>
              </a:ext>
            </a:extLst>
          </p:cNvPr>
          <p:cNvSpPr>
            <a:spLocks noGrp="1"/>
          </p:cNvSpPr>
          <p:nvPr>
            <p:ph idx="1"/>
          </p:nvPr>
        </p:nvSpPr>
        <p:spPr>
          <a:xfrm>
            <a:off x="914400" y="1825625"/>
            <a:ext cx="10515600" cy="4351338"/>
          </a:xfrm>
        </p:spPr>
        <p:txBody>
          <a:bodyPr>
            <a:normAutofit fontScale="77500" lnSpcReduction="20000"/>
          </a:bodyPr>
          <a:lstStyle/>
          <a:p>
            <a:pPr marL="0" indent="0">
              <a:buNone/>
            </a:pPr>
            <a:endParaRPr lang="en-US" dirty="0"/>
          </a:p>
          <a:p>
            <a:pPr marL="0" indent="0">
              <a:buNone/>
            </a:pPr>
            <a:r>
              <a:rPr lang="en-US" sz="3200" dirty="0">
                <a:solidFill>
                  <a:schemeClr val="bg1"/>
                </a:solidFill>
                <a:latin typeface="Garamond" panose="02020404030301010803" pitchFamily="18" charset="0"/>
              </a:rPr>
              <a:t> 			</a:t>
            </a:r>
            <a:r>
              <a:rPr lang="en-US" sz="4800" dirty="0">
                <a:solidFill>
                  <a:schemeClr val="bg1"/>
                </a:solidFill>
                <a:latin typeface="Garamond" panose="02020404030301010803" pitchFamily="18" charset="0"/>
              </a:rPr>
              <a:t>October / November</a:t>
            </a:r>
          </a:p>
          <a:p>
            <a:pPr marL="457200" lvl="1" indent="0">
              <a:buNone/>
            </a:pPr>
            <a:endParaRPr lang="en-US" sz="3200" u="sng" dirty="0">
              <a:solidFill>
                <a:schemeClr val="bg1"/>
              </a:solidFill>
              <a:latin typeface="Garamond" panose="02020404030301010803" pitchFamily="18" charset="0"/>
            </a:endParaRPr>
          </a:p>
          <a:p>
            <a:pPr marL="457200" lvl="1" indent="0">
              <a:buNone/>
            </a:pPr>
            <a:r>
              <a:rPr lang="en-US" sz="3500" dirty="0">
                <a:solidFill>
                  <a:schemeClr val="bg1"/>
                </a:solidFill>
                <a:latin typeface="Garamond" panose="02020404030301010803" pitchFamily="18" charset="0"/>
              </a:rPr>
              <a:t>		   </a:t>
            </a:r>
            <a:r>
              <a:rPr lang="en-US" sz="3500" u="sng" dirty="0">
                <a:solidFill>
                  <a:schemeClr val="bg1"/>
                </a:solidFill>
                <a:latin typeface="Garamond" panose="02020404030301010803" pitchFamily="18" charset="0"/>
              </a:rPr>
              <a:t>Letter from State Local Finance Officer</a:t>
            </a:r>
          </a:p>
          <a:p>
            <a:pPr marL="457200" lvl="1" indent="0">
              <a:buNone/>
            </a:pPr>
            <a:endParaRPr lang="en-US" sz="3500" u="sng" dirty="0">
              <a:solidFill>
                <a:schemeClr val="bg1"/>
              </a:solidFill>
              <a:latin typeface="Garamond" panose="02020404030301010803" pitchFamily="18" charset="0"/>
            </a:endParaRPr>
          </a:p>
          <a:p>
            <a:pPr marL="914400" lvl="1" indent="-401638">
              <a:buFont typeface="Garamond" panose="02020404030301010803" pitchFamily="18" charset="0"/>
              <a:buChar char="□"/>
            </a:pPr>
            <a:r>
              <a:rPr lang="en-US" sz="3900" dirty="0">
                <a:solidFill>
                  <a:schemeClr val="bg1"/>
                </a:solidFill>
                <a:latin typeface="Garamond" panose="02020404030301010803" pitchFamily="18" charset="0"/>
              </a:rPr>
              <a:t>  Reminder to begin preparing budget</a:t>
            </a:r>
          </a:p>
          <a:p>
            <a:pPr marL="914400" lvl="1" indent="-401638">
              <a:buFont typeface="Garamond" panose="02020404030301010803" pitchFamily="18" charset="0"/>
              <a:buChar char="□"/>
            </a:pPr>
            <a:r>
              <a:rPr lang="en-US" sz="3900" dirty="0">
                <a:solidFill>
                  <a:schemeClr val="bg1"/>
                </a:solidFill>
                <a:latin typeface="Garamond" panose="02020404030301010803" pitchFamily="18" charset="0"/>
              </a:rPr>
              <a:t>  The Official Fee Office Budget Form</a:t>
            </a:r>
          </a:p>
          <a:p>
            <a:pPr marL="914400" lvl="1" indent="-401638">
              <a:buFont typeface="Garamond" panose="02020404030301010803" pitchFamily="18" charset="0"/>
              <a:buChar char="□"/>
            </a:pPr>
            <a:r>
              <a:rPr lang="en-US" sz="3900" dirty="0">
                <a:solidFill>
                  <a:schemeClr val="bg1"/>
                </a:solidFill>
                <a:latin typeface="Garamond" panose="02020404030301010803" pitchFamily="18" charset="0"/>
              </a:rPr>
              <a:t>  Fee Office Budget Forms on the Website</a:t>
            </a:r>
          </a:p>
          <a:p>
            <a:pPr marL="1427163" lvl="2" indent="-914400">
              <a:buFont typeface="Garamond" panose="02020404030301010803" pitchFamily="18" charset="0"/>
              <a:buChar char="□"/>
            </a:pPr>
            <a:r>
              <a:rPr lang="en-US" sz="3900" dirty="0">
                <a:solidFill>
                  <a:srgbClr val="FFFF00"/>
                </a:solidFill>
                <a:latin typeface="Garamond" panose="02020404030301010803" pitchFamily="18" charset="0"/>
                <a:hlinkClick r:id="rId3">
                  <a:extLst>
                    <a:ext uri="{A12FA001-AC4F-418D-AE19-62706E023703}">
                      <ahyp:hlinkClr xmlns:ahyp="http://schemas.microsoft.com/office/drawing/2018/hyperlinkcolor" val="tx"/>
                    </a:ext>
                  </a:extLst>
                </a:hlinkClick>
              </a:rPr>
              <a:t>www.kydlgweb.ky.gov</a:t>
            </a:r>
            <a:endParaRPr lang="en-US" sz="3900" dirty="0">
              <a:solidFill>
                <a:srgbClr val="FFFF00"/>
              </a:solidFill>
              <a:latin typeface="Garamond" panose="02020404030301010803" pitchFamily="18" charset="0"/>
            </a:endParaRPr>
          </a:p>
          <a:p>
            <a:pPr marL="914400" lvl="1" indent="-401638">
              <a:buFont typeface="Garamond" panose="02020404030301010803" pitchFamily="18" charset="0"/>
              <a:buChar char="□"/>
            </a:pPr>
            <a:r>
              <a:rPr lang="en-US" sz="3900" dirty="0">
                <a:solidFill>
                  <a:schemeClr val="bg1"/>
                </a:solidFill>
                <a:latin typeface="Garamond" panose="02020404030301010803" pitchFamily="18" charset="0"/>
              </a:rPr>
              <a:t> Consumer Price Index estimate – </a:t>
            </a:r>
          </a:p>
          <a:p>
            <a:pPr marL="1149350" lvl="1" indent="-636588">
              <a:buNone/>
            </a:pPr>
            <a:r>
              <a:rPr lang="en-US" sz="3900" dirty="0">
                <a:solidFill>
                  <a:schemeClr val="bg1"/>
                </a:solidFill>
                <a:latin typeface="Garamond" panose="02020404030301010803" pitchFamily="18" charset="0"/>
              </a:rPr>
              <a:t> 	   No longer provided</a:t>
            </a:r>
          </a:p>
          <a:p>
            <a:pPr lvl="3"/>
            <a:endParaRPr lang="en-US" sz="2600" dirty="0">
              <a:solidFill>
                <a:schemeClr val="bg1"/>
              </a:solidFill>
              <a:latin typeface="Garamond" panose="02020404030301010803" pitchFamily="18" charset="0"/>
            </a:endParaRPr>
          </a:p>
        </p:txBody>
      </p:sp>
    </p:spTree>
    <p:extLst>
      <p:ext uri="{BB962C8B-B14F-4D97-AF65-F5344CB8AC3E}">
        <p14:creationId xmlns:p14="http://schemas.microsoft.com/office/powerpoint/2010/main" val="1965064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A557D3-3FFD-4A89-904C-82BF5E5A2464}"/>
              </a:ext>
            </a:extLst>
          </p:cNvPr>
          <p:cNvSpPr>
            <a:spLocks noGrp="1"/>
          </p:cNvSpPr>
          <p:nvPr>
            <p:ph type="title"/>
          </p:nvPr>
        </p:nvSpPr>
        <p:spPr>
          <a:xfrm>
            <a:off x="3537012" y="500062"/>
            <a:ext cx="7816788" cy="1325563"/>
          </a:xfrm>
        </p:spPr>
        <p:txBody>
          <a:bodyPr>
            <a:noAutofit/>
          </a:bodyPr>
          <a:lstStyle/>
          <a:p>
            <a:r>
              <a:rPr lang="en-US" sz="6000" u="sng" dirty="0">
                <a:solidFill>
                  <a:schemeClr val="bg1"/>
                </a:solidFill>
                <a:latin typeface="Garamond" panose="02020404030301010803" pitchFamily="18" charset="0"/>
              </a:rPr>
              <a:t>Budget Schedule</a:t>
            </a:r>
          </a:p>
        </p:txBody>
      </p:sp>
      <p:sp>
        <p:nvSpPr>
          <p:cNvPr id="7" name="Content Placeholder 6">
            <a:extLst>
              <a:ext uri="{FF2B5EF4-FFF2-40B4-BE49-F238E27FC236}">
                <a16:creationId xmlns:a16="http://schemas.microsoft.com/office/drawing/2014/main" id="{33FF8CC8-93E8-4036-9EB0-67C2614879B3}"/>
              </a:ext>
            </a:extLst>
          </p:cNvPr>
          <p:cNvSpPr>
            <a:spLocks noGrp="1"/>
          </p:cNvSpPr>
          <p:nvPr>
            <p:ph idx="1"/>
          </p:nvPr>
        </p:nvSpPr>
        <p:spPr/>
        <p:txBody>
          <a:bodyPr>
            <a:normAutofit/>
          </a:bodyPr>
          <a:lstStyle/>
          <a:p>
            <a:pPr marL="0" indent="0">
              <a:buNone/>
            </a:pPr>
            <a:endParaRPr lang="en-US" dirty="0"/>
          </a:p>
          <a:p>
            <a:pPr marL="0" indent="0">
              <a:buNone/>
            </a:pPr>
            <a:r>
              <a:rPr lang="en-US" sz="3200" dirty="0">
                <a:solidFill>
                  <a:schemeClr val="bg1"/>
                </a:solidFill>
                <a:latin typeface="Garamond" panose="02020404030301010803" pitchFamily="18" charset="0"/>
              </a:rPr>
              <a:t> 	</a:t>
            </a:r>
          </a:p>
          <a:p>
            <a:pPr marL="0" indent="0" algn="ctr">
              <a:buNone/>
            </a:pPr>
            <a:r>
              <a:rPr lang="en-US" sz="4800" dirty="0">
                <a:solidFill>
                  <a:schemeClr val="bg1"/>
                </a:solidFill>
                <a:latin typeface="Garamond" panose="02020404030301010803" pitchFamily="18" charset="0"/>
              </a:rPr>
              <a:t>The Fiscal Court must approve your Budget by </a:t>
            </a:r>
            <a:r>
              <a:rPr lang="en-US" sz="4800">
                <a:solidFill>
                  <a:schemeClr val="bg1"/>
                </a:solidFill>
                <a:latin typeface="Garamond" panose="02020404030301010803" pitchFamily="18" charset="0"/>
              </a:rPr>
              <a:t>January 15</a:t>
            </a:r>
            <a:r>
              <a:rPr lang="en-US" sz="4800" baseline="30000">
                <a:solidFill>
                  <a:schemeClr val="bg1"/>
                </a:solidFill>
                <a:latin typeface="Garamond" panose="02020404030301010803" pitchFamily="18" charset="0"/>
              </a:rPr>
              <a:t>th</a:t>
            </a:r>
          </a:p>
          <a:p>
            <a:pPr marL="0" indent="0" algn="ctr">
              <a:buNone/>
            </a:pPr>
            <a:endParaRPr lang="en-US" sz="4800" dirty="0">
              <a:solidFill>
                <a:schemeClr val="bg1"/>
              </a:solidFill>
              <a:latin typeface="Garamond" panose="02020404030301010803" pitchFamily="18" charset="0"/>
            </a:endParaRPr>
          </a:p>
          <a:p>
            <a:pPr marL="0" indent="0" algn="ctr">
              <a:buNone/>
            </a:pPr>
            <a:r>
              <a:rPr lang="en-US" sz="4800" dirty="0">
                <a:solidFill>
                  <a:schemeClr val="bg1"/>
                </a:solidFill>
                <a:latin typeface="Garamond" panose="02020404030301010803" pitchFamily="18" charset="0"/>
              </a:rPr>
              <a:t>You should submit it prior to this date. </a:t>
            </a:r>
          </a:p>
          <a:p>
            <a:pPr lvl="2"/>
            <a:endParaRPr lang="en-US" sz="2800" dirty="0">
              <a:solidFill>
                <a:schemeClr val="bg1"/>
              </a:solidFill>
              <a:latin typeface="Garamond" panose="02020404030301010803" pitchFamily="18" charset="0"/>
            </a:endParaRPr>
          </a:p>
        </p:txBody>
      </p:sp>
    </p:spTree>
    <p:extLst>
      <p:ext uri="{BB962C8B-B14F-4D97-AF65-F5344CB8AC3E}">
        <p14:creationId xmlns:p14="http://schemas.microsoft.com/office/powerpoint/2010/main" val="1334981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A557D3-3FFD-4A89-904C-82BF5E5A2464}"/>
              </a:ext>
            </a:extLst>
          </p:cNvPr>
          <p:cNvSpPr>
            <a:spLocks noGrp="1"/>
          </p:cNvSpPr>
          <p:nvPr>
            <p:ph type="title"/>
          </p:nvPr>
        </p:nvSpPr>
        <p:spPr>
          <a:xfrm>
            <a:off x="3537012" y="500062"/>
            <a:ext cx="7816788" cy="1325563"/>
          </a:xfrm>
        </p:spPr>
        <p:txBody>
          <a:bodyPr>
            <a:noAutofit/>
          </a:bodyPr>
          <a:lstStyle/>
          <a:p>
            <a:r>
              <a:rPr lang="en-US" sz="6000" dirty="0">
                <a:solidFill>
                  <a:schemeClr val="bg1"/>
                </a:solidFill>
                <a:latin typeface="Garamond" panose="02020404030301010803" pitchFamily="18" charset="0"/>
              </a:rPr>
              <a:t>Approving Fee</a:t>
            </a:r>
            <a:r>
              <a:rPr lang="en-US" sz="6000" u="sng" dirty="0">
                <a:solidFill>
                  <a:schemeClr val="bg1"/>
                </a:solidFill>
                <a:latin typeface="Garamond" panose="02020404030301010803" pitchFamily="18" charset="0"/>
              </a:rPr>
              <a:t> </a:t>
            </a:r>
            <a:br>
              <a:rPr lang="en-US" sz="6000" u="sng" dirty="0">
                <a:solidFill>
                  <a:schemeClr val="bg1"/>
                </a:solidFill>
                <a:latin typeface="Garamond" panose="02020404030301010803" pitchFamily="18" charset="0"/>
              </a:rPr>
            </a:br>
            <a:r>
              <a:rPr lang="en-US" sz="6000" u="sng" dirty="0">
                <a:solidFill>
                  <a:schemeClr val="bg1"/>
                </a:solidFill>
                <a:latin typeface="Garamond" panose="02020404030301010803" pitchFamily="18" charset="0"/>
              </a:rPr>
              <a:t>Office Budget</a:t>
            </a:r>
          </a:p>
        </p:txBody>
      </p:sp>
      <p:sp>
        <p:nvSpPr>
          <p:cNvPr id="7" name="Content Placeholder 6">
            <a:extLst>
              <a:ext uri="{FF2B5EF4-FFF2-40B4-BE49-F238E27FC236}">
                <a16:creationId xmlns:a16="http://schemas.microsoft.com/office/drawing/2014/main" id="{33FF8CC8-93E8-4036-9EB0-67C2614879B3}"/>
              </a:ext>
            </a:extLst>
          </p:cNvPr>
          <p:cNvSpPr>
            <a:spLocks noGrp="1"/>
          </p:cNvSpPr>
          <p:nvPr>
            <p:ph idx="1"/>
          </p:nvPr>
        </p:nvSpPr>
        <p:spPr>
          <a:xfrm>
            <a:off x="914400" y="1825625"/>
            <a:ext cx="10515600" cy="4351338"/>
          </a:xfrm>
        </p:spPr>
        <p:txBody>
          <a:bodyPr>
            <a:normAutofit lnSpcReduction="10000"/>
          </a:bodyPr>
          <a:lstStyle/>
          <a:p>
            <a:pPr marL="0" indent="0">
              <a:buNone/>
            </a:pPr>
            <a:endParaRPr lang="en-US" dirty="0"/>
          </a:p>
          <a:p>
            <a:pPr marL="0" indent="0">
              <a:buNone/>
            </a:pPr>
            <a:r>
              <a:rPr lang="en-US" sz="3200" dirty="0">
                <a:solidFill>
                  <a:schemeClr val="bg1"/>
                </a:solidFill>
                <a:latin typeface="Garamond" panose="02020404030301010803" pitchFamily="18" charset="0"/>
              </a:rPr>
              <a:t> 	</a:t>
            </a:r>
          </a:p>
          <a:p>
            <a:pPr marL="568325" indent="-222250">
              <a:buNone/>
              <a:tabLst>
                <a:tab pos="346075" algn="l"/>
              </a:tabLst>
            </a:pPr>
            <a:r>
              <a:rPr lang="en-US" sz="3200" dirty="0">
                <a:solidFill>
                  <a:schemeClr val="bg1"/>
                </a:solidFill>
                <a:latin typeface="Garamond" panose="02020404030301010803" pitchFamily="18" charset="0"/>
              </a:rPr>
              <a:t>	Approve as a whole</a:t>
            </a:r>
          </a:p>
          <a:p>
            <a:pPr marL="512763" lvl="2" indent="401638">
              <a:buFont typeface="Garamond" panose="02020404030301010803" pitchFamily="18" charset="0"/>
              <a:buChar char="□"/>
            </a:pPr>
            <a:r>
              <a:rPr lang="en-US" sz="3200" dirty="0">
                <a:solidFill>
                  <a:schemeClr val="bg1"/>
                </a:solidFill>
                <a:latin typeface="Garamond" panose="02020404030301010803" pitchFamily="18" charset="0"/>
              </a:rPr>
              <a:t>Without spending caps</a:t>
            </a:r>
          </a:p>
          <a:p>
            <a:pPr lvl="2"/>
            <a:endParaRPr lang="en-US" sz="3200" dirty="0">
              <a:solidFill>
                <a:schemeClr val="bg1"/>
              </a:solidFill>
              <a:latin typeface="Garamond" panose="02020404030301010803" pitchFamily="18" charset="0"/>
            </a:endParaRPr>
          </a:p>
          <a:p>
            <a:pPr marL="512763" lvl="2" indent="0">
              <a:buNone/>
            </a:pPr>
            <a:r>
              <a:rPr lang="en-US" sz="3200" dirty="0">
                <a:solidFill>
                  <a:schemeClr val="bg1"/>
                </a:solidFill>
                <a:latin typeface="Garamond" panose="02020404030301010803" pitchFamily="18" charset="0"/>
              </a:rPr>
              <a:t>Approve each line item</a:t>
            </a:r>
          </a:p>
          <a:p>
            <a:pPr marL="512763" lvl="2" indent="401638">
              <a:buFont typeface="Garamond" panose="02020404030301010803" pitchFamily="18" charset="0"/>
              <a:buChar char="□"/>
            </a:pPr>
            <a:r>
              <a:rPr lang="en-US" sz="3200" dirty="0">
                <a:solidFill>
                  <a:schemeClr val="bg1"/>
                </a:solidFill>
                <a:latin typeface="Garamond" panose="02020404030301010803" pitchFamily="18" charset="0"/>
              </a:rPr>
              <a:t>Put a spending cap on each line item</a:t>
            </a:r>
          </a:p>
          <a:p>
            <a:pPr lvl="2"/>
            <a:endParaRPr lang="en-US" sz="3200" dirty="0">
              <a:solidFill>
                <a:schemeClr val="bg1"/>
              </a:solidFill>
              <a:latin typeface="Garamond" panose="02020404030301010803" pitchFamily="18" charset="0"/>
            </a:endParaRPr>
          </a:p>
          <a:p>
            <a:pPr marL="512763" lvl="2" indent="0">
              <a:buNone/>
            </a:pPr>
            <a:r>
              <a:rPr lang="en-US" sz="3200" u="sng" dirty="0">
                <a:solidFill>
                  <a:schemeClr val="bg1"/>
                </a:solidFill>
                <a:latin typeface="Garamond" panose="02020404030301010803" pitchFamily="18" charset="0"/>
              </a:rPr>
              <a:t>Order must state specifics of approval</a:t>
            </a:r>
          </a:p>
        </p:txBody>
      </p:sp>
    </p:spTree>
    <p:extLst>
      <p:ext uri="{BB962C8B-B14F-4D97-AF65-F5344CB8AC3E}">
        <p14:creationId xmlns:p14="http://schemas.microsoft.com/office/powerpoint/2010/main" val="1513795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LG Documents" ma:contentTypeID="0x010100DD81549B557B3044B885155E81CEFB8300BF4F60ED156CE94681D2DE44B6E56191" ma:contentTypeVersion="4" ma:contentTypeDescription="" ma:contentTypeScope="" ma:versionID="62c7944402671522f88bbc4e3bd282d6">
  <xsd:schema xmlns:xsd="http://www.w3.org/2001/XMLSchema" xmlns:xs="http://www.w3.org/2001/XMLSchema" xmlns:p="http://schemas.microsoft.com/office/2006/metadata/properties" xmlns:ns2="e1c8c58c-2a2c-4b83-bbaa-89d7d2189847" targetNamespace="http://schemas.microsoft.com/office/2006/metadata/properties" ma:root="true" ma:fieldsID="fb44e4ec72f82ce0b8cdc74ee62b7ace" ns2:_="">
    <xsd:import namespace="e1c8c58c-2a2c-4b83-bbaa-89d7d2189847"/>
    <xsd:element name="properties">
      <xsd:complexType>
        <xsd:sequence>
          <xsd:element name="documentManagement">
            <xsd:complexType>
              <xsd:all>
                <xsd:element ref="ns2:Document_x0020_Type" minOccurs="0"/>
                <xsd:element ref="ns2:Document_x0020_Sub-Section" minOccurs="0"/>
                <xsd:element ref="ns2:CDBG_x0020_Chapters" minOccurs="0"/>
                <xsd:element ref="ns2:Chapter_x0020_Rank"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c8c58c-2a2c-4b83-bbaa-89d7d2189847" elementFormDefault="qualified">
    <xsd:import namespace="http://schemas.microsoft.com/office/2006/documentManagement/types"/>
    <xsd:import namespace="http://schemas.microsoft.com/office/infopath/2007/PartnerControls"/>
    <xsd:element name="Document_x0020_Type" ma:index="8" nillable="true" ma:displayName="Document Type" ma:internalName="Document_x0020_Type">
      <xsd:complexType>
        <xsd:complexContent>
          <xsd:extension base="dms:MultiChoice">
            <xsd:sequence>
              <xsd:element name="Value" maxOccurs="unbounded" minOccurs="0" nillable="true">
                <xsd:simpleType>
                  <xsd:restriction base="dms:Choice">
                    <xsd:enumeration value="City"/>
                    <xsd:enumeration value="Conference"/>
                    <xsd:enumeration value="County"/>
                    <xsd:enumeration value="Debt"/>
                    <xsd:enumeration value="eClearinghouse"/>
                    <xsd:enumeration value="Employee Resources"/>
                    <xsd:enumeration value="Federal Grants"/>
                    <xsd:enumeration value="Legal"/>
                    <xsd:enumeration value="State Grants"/>
                    <xsd:enumeration value="Training"/>
                  </xsd:restriction>
                </xsd:simpleType>
              </xsd:element>
            </xsd:sequence>
          </xsd:extension>
        </xsd:complexContent>
      </xsd:complexType>
    </xsd:element>
    <xsd:element name="Document_x0020_Sub-Section" ma:index="9" nillable="true" ma:displayName="Document Sub-Section" ma:internalName="Document_x0020_Sub_x002d_Section">
      <xsd:complexType>
        <xsd:complexContent>
          <xsd:extension base="dms:MultiChoice">
            <xsd:sequence>
              <xsd:element name="Value" maxOccurs="unbounded" minOccurs="0" nillable="true">
                <xsd:simpleType>
                  <xsd:restriction base="dms:Choice">
                    <xsd:enumeration value="ARC"/>
                    <xsd:enumeration value="BABA"/>
                    <xsd:enumeration value="CDBG"/>
                    <xsd:enumeration value="City UFIR"/>
                    <xsd:enumeration value="Covid-19"/>
                    <xsd:enumeration value="Disaster"/>
                    <xsd:enumeration value="DRA"/>
                    <xsd:enumeration value="LWCF"/>
                    <xsd:enumeration value="NSP"/>
                    <xsd:enumeration value="RHP"/>
                    <xsd:enumeration value="RTP"/>
                    <xsd:enumeration value="Ethics Ordinances"/>
                    <xsd:enumeration value="Interlocal Agreements"/>
                    <xsd:enumeration value="Public-Private Partnerships"/>
                    <xsd:enumeration value="ADDs"/>
                    <xsd:enumeration value="Coal Development"/>
                    <xsd:enumeration value="Flood Control"/>
                    <xsd:enumeration value="Grant Program"/>
                    <xsd:enumeration value="Special Programs"/>
                    <xsd:enumeration value="2021 CDBG-DR Programs &amp; Projects"/>
                    <xsd:enumeration value="2022 CDBG-DR Programs &amp; Projects"/>
                    <xsd:enumeration value="CDBG Guidelines and Applications"/>
                    <xsd:enumeration value="CDBG Handbook"/>
                    <xsd:enumeration value="CDBG Handbook Only"/>
                    <xsd:enumeration value="CDBG Resources and Forms"/>
                    <xsd:enumeration value="CDBG-DR Performance Reports"/>
                    <xsd:enumeration value="City other downloads"/>
                    <xsd:enumeration value="City Statute Reports"/>
                    <xsd:enumeration value="City Tax Rates Info"/>
                    <xsd:enumeration value="Coal Severance"/>
                    <xsd:enumeration value="Local Government Debt"/>
                    <xsd:enumeration value="RDAAP"/>
                    <xsd:enumeration value="PRICE Program"/>
                  </xsd:restriction>
                </xsd:simpleType>
              </xsd:element>
            </xsd:sequence>
          </xsd:extension>
        </xsd:complexContent>
      </xsd:complexType>
    </xsd:element>
    <xsd:element name="CDBG_x0020_Chapters" ma:index="10" nillable="true" ma:displayName="CDBG Chapters" ma:format="Dropdown" ma:internalName="CDBG_x0020_Chapters">
      <xsd:simpleType>
        <xsd:restriction base="dms:Choice">
          <xsd:enumeration value="Chapter 00: Introduction"/>
          <xsd:enumeration value="Chapter 1: Project Administration"/>
          <xsd:enumeration value="Chapter 2: Environmental Review"/>
          <xsd:enumeration value="Chapter 3: Financial Management"/>
          <xsd:enumeration value="Chapter 4: Procurement"/>
          <xsd:enumeration value="Chapter 5: Contracting"/>
          <xsd:enumeration value="Chapter 6: Labor Standards and Construction Management"/>
          <xsd:enumeration value="Chapter 7: Fair Housing and Equal Opportunity"/>
          <xsd:enumeration value="Chapter 8: Relocation, Displacement and One-for-One Replacement"/>
          <xsd:enumeration value="Chapter 9: Acquisition"/>
          <xsd:enumeration value="Chapter 10: Housing"/>
          <xsd:enumeration value="Chapter 10: Duplication of Benefits"/>
          <xsd:enumeration value="Chapter 11: Green Building Requirements"/>
          <xsd:enumeration value="Chapter 11: Economic Development"/>
          <xsd:enumeration value="Chapter 12: Mitigation Requirements"/>
          <xsd:enumeration value="Chapter 12: Amendments and Monitoring"/>
          <xsd:enumeration value="Chapter 13: Close Out"/>
          <xsd:enumeration value="Chapter 13: Amendments and Monitoring"/>
          <xsd:enumeration value="Chapter 14: Project Closeout"/>
          <xsd:enumeration value="Chapter 15: Procedures to Detect Fraud, Waste and Abuse"/>
          <xsd:enumeration value="Guidelines"/>
          <xsd:enumeration value="Applications"/>
          <xsd:enumeration value="​​Administrative Forms"/>
          <xsd:enumeration value="Labor"/>
          <xsd:enumeration value="Fair Housing and Title VI"/>
          <xsd:enumeration value="Uniform Act​"/>
          <xsd:enumeration value="Environmental Review"/>
        </xsd:restriction>
      </xsd:simpleType>
    </xsd:element>
    <xsd:element name="Chapter_x0020_Rank" ma:index="11" nillable="true" ma:displayName="Chapter Rank" ma:format="Dropdown" ma:internalName="Chapter_x0020_Rank">
      <xsd:simpleType>
        <xsd:restriction base="dms:Choice">
          <xsd:enumeration value="00"/>
          <xsd:enumeration value="01"/>
          <xsd:enumeration value="02"/>
          <xsd:enumeration value="03"/>
          <xsd:enumeration value="04"/>
          <xsd:enumeration value="05"/>
          <xsd:enumeration value="06"/>
          <xsd:enumeration value="07"/>
          <xsd:enumeration value="08"/>
          <xsd:enumeration value="09"/>
          <xsd:enumeration value="10"/>
          <xsd:enumeration value="11"/>
          <xsd:enumeration value="12"/>
          <xsd:enumeration value="13"/>
          <xsd:enumeration value="14"/>
          <xsd:enumeration value="15"/>
          <xsd:enumeration value="16"/>
          <xsd:enumeration value="17"/>
          <xsd:enumeration value="18"/>
          <xsd:enumeration value="19"/>
          <xsd:enumeration value="20"/>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ocument_x0020_Type xmlns="e1c8c58c-2a2c-4b83-bbaa-89d7d2189847">
      <Value>County</Value>
    </Document_x0020_Type>
    <Chapter_x0020_Rank xmlns="e1c8c58c-2a2c-4b83-bbaa-89d7d2189847" xsi:nil="true"/>
    <CDBG_x0020_Chapters xmlns="e1c8c58c-2a2c-4b83-bbaa-89d7d2189847" xsi:nil="true"/>
    <Document_x0020_Sub-Section xmlns="e1c8c58c-2a2c-4b83-bbaa-89d7d2189847" xsi:nil="true"/>
  </documentManagement>
</p:properties>
</file>

<file path=customXml/itemProps1.xml><?xml version="1.0" encoding="utf-8"?>
<ds:datastoreItem xmlns:ds="http://schemas.openxmlformats.org/officeDocument/2006/customXml" ds:itemID="{45D90216-5EA6-45FB-BCB3-ECA984EEE4CE}"/>
</file>

<file path=customXml/itemProps2.xml><?xml version="1.0" encoding="utf-8"?>
<ds:datastoreItem xmlns:ds="http://schemas.openxmlformats.org/officeDocument/2006/customXml" ds:itemID="{66979FB6-3486-4532-9196-82034896A9BB}"/>
</file>

<file path=customXml/itemProps3.xml><?xml version="1.0" encoding="utf-8"?>
<ds:datastoreItem xmlns:ds="http://schemas.openxmlformats.org/officeDocument/2006/customXml" ds:itemID="{2AF15055-7AF6-4C4B-810C-DC23FB5B0E57}"/>
</file>

<file path=docProps/app.xml><?xml version="1.0" encoding="utf-8"?>
<Properties xmlns="http://schemas.openxmlformats.org/officeDocument/2006/extended-properties" xmlns:vt="http://schemas.openxmlformats.org/officeDocument/2006/docPropsVTypes">
  <Template>Office Theme</Template>
  <TotalTime>4932</TotalTime>
  <Words>1724</Words>
  <Application>Microsoft Office PowerPoint</Application>
  <PresentationFormat>Widescreen</PresentationFormat>
  <Paragraphs>434</Paragraphs>
  <Slides>61</Slides>
  <Notes>44</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61</vt:i4>
      </vt:variant>
    </vt:vector>
  </HeadingPairs>
  <TitlesOfParts>
    <vt:vector size="70" baseType="lpstr">
      <vt:lpstr>Arial</vt:lpstr>
      <vt:lpstr>Calibri</vt:lpstr>
      <vt:lpstr>Calibri Light</vt:lpstr>
      <vt:lpstr>Century Schoolbook</vt:lpstr>
      <vt:lpstr>Courier New</vt:lpstr>
      <vt:lpstr>Garamond</vt:lpstr>
      <vt:lpstr>Titillium Web</vt:lpstr>
      <vt:lpstr>Office Theme</vt:lpstr>
      <vt:lpstr>Acrobat Document</vt:lpstr>
      <vt:lpstr>PowerPoint Presentation</vt:lpstr>
      <vt:lpstr>Counties Branch Your Local Gov. Advisor</vt:lpstr>
      <vt:lpstr>Counties Branch Your Local Gov. Advisor</vt:lpstr>
      <vt:lpstr>Counties Branch Your Local Gov. Advisor</vt:lpstr>
      <vt:lpstr>Counties Branch Your Local Gov. Advisor</vt:lpstr>
      <vt:lpstr>Counties Branch Your Local Gov. Advisor</vt:lpstr>
      <vt:lpstr>Budget Process</vt:lpstr>
      <vt:lpstr>Budget Schedule</vt:lpstr>
      <vt:lpstr>Approving Fee  Office Budget</vt:lpstr>
      <vt:lpstr>Setting Maximum Amounts for Fee Offices Deputies and Assistants</vt:lpstr>
      <vt:lpstr>Clerk’s Annual Order</vt:lpstr>
      <vt:lpstr>Approving Fee  Office Budgets</vt:lpstr>
      <vt:lpstr>Clerk’s Budget</vt:lpstr>
      <vt:lpstr>Fee Official Support</vt:lpstr>
      <vt:lpstr>Handling Public Funds</vt:lpstr>
      <vt:lpstr>Handling Public Funds</vt:lpstr>
      <vt:lpstr>Handling Public Funds</vt:lpstr>
      <vt:lpstr>Handling Public Funds</vt:lpstr>
      <vt:lpstr>Clerk Fee Accounting</vt:lpstr>
      <vt:lpstr>Clerk Fee Accounting</vt:lpstr>
      <vt:lpstr>Receipt</vt:lpstr>
      <vt:lpstr>PowerPoint Presentation</vt:lpstr>
      <vt:lpstr>Daily Cash  Checkout Sheet</vt:lpstr>
      <vt:lpstr>PowerPoint Presentation</vt:lpstr>
      <vt:lpstr>Receipts Journal</vt:lpstr>
      <vt:lpstr>Expenditure Ledger</vt:lpstr>
      <vt:lpstr>Expenditure Ledger</vt:lpstr>
      <vt:lpstr>PowerPoint Presentation</vt:lpstr>
      <vt:lpstr>Budget &amp; Quarterly Report</vt:lpstr>
      <vt:lpstr>Quarterly Financial Statement</vt:lpstr>
      <vt:lpstr>Quarterly Financial Statement</vt:lpstr>
      <vt:lpstr>PowerPoint Presentation</vt:lpstr>
      <vt:lpstr>PowerPoint Presentation</vt:lpstr>
      <vt:lpstr>PowerPoint Presentation</vt:lpstr>
      <vt:lpstr>PowerPoint Presentation</vt:lpstr>
      <vt:lpstr>PowerPoint Presentation</vt:lpstr>
      <vt:lpstr>PowerPoint Presentation</vt:lpstr>
      <vt:lpstr>Your Budget /  Quarterly Report</vt:lpstr>
      <vt:lpstr>PowerPoint Presentation</vt:lpstr>
      <vt:lpstr>PowerPoint Presentation</vt:lpstr>
      <vt:lpstr>Common Errors</vt:lpstr>
      <vt:lpstr>Common Errors</vt:lpstr>
      <vt:lpstr>Check Sheets</vt:lpstr>
      <vt:lpstr>Questions</vt:lpstr>
      <vt:lpstr>County Elected Officials    Training Incentive Program</vt:lpstr>
      <vt:lpstr>  Online Training Guidelines </vt:lpstr>
      <vt:lpstr>  Reporting Your Attendance </vt:lpstr>
      <vt:lpstr>  Reporting In-Person Attendance</vt:lpstr>
      <vt:lpstr>  How To Access Your Training Page</vt:lpstr>
      <vt:lpstr> </vt:lpstr>
      <vt:lpstr>   Reports and Forms  </vt:lpstr>
      <vt:lpstr>   Reports and Forms  </vt:lpstr>
      <vt:lpstr> </vt:lpstr>
      <vt:lpstr> </vt:lpstr>
      <vt:lpstr> </vt:lpstr>
      <vt:lpstr> </vt:lpstr>
      <vt:lpstr> </vt:lpstr>
      <vt:lpstr> </vt:lpstr>
      <vt:lpstr> </vt:lpstr>
      <vt:lpstr>  Your Training Record</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2021 County Clerk's Meeting</dc:title>
  <dc:creator>Wagoner, Jessica D (DLG)</dc:creator>
  <cp:lastModifiedBy>Summersett, William N (DLG)</cp:lastModifiedBy>
  <cp:revision>126</cp:revision>
  <cp:lastPrinted>2021-10-27T14:41:30Z</cp:lastPrinted>
  <dcterms:created xsi:type="dcterms:W3CDTF">2021-07-27T15:49:43Z</dcterms:created>
  <dcterms:modified xsi:type="dcterms:W3CDTF">2021-11-18T16:15:22Z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0x010100DD81549B557B3044B885155E81CEFB8300BF4F60ED156CE94681D2DE44B6E56191</vt:lpwstr>
  </property>
</Properties>
</file>